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4B0669-6DDE-42EA-BE87-78702EA2182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ABE0E2-5E5D-4DE1-A22B-CBA88E0BC7C9}">
      <dgm:prSet phldrT="[Текст]"/>
      <dgm:spPr/>
      <dgm:t>
        <a:bodyPr/>
        <a:lstStyle/>
        <a:p>
          <a:r>
            <a:rPr lang="ru-RU" dirty="0" smtClean="0"/>
            <a:t>Теория социальных институтов</a:t>
          </a:r>
          <a:endParaRPr lang="ru-RU" dirty="0"/>
        </a:p>
      </dgm:t>
    </dgm:pt>
    <dgm:pt modelId="{3192A5FD-583D-44A4-BA2D-18B04FEC9E39}" type="parTrans" cxnId="{ED2D9D31-8B16-40A3-8FA6-1A0D8FB7B65B}">
      <dgm:prSet/>
      <dgm:spPr/>
      <dgm:t>
        <a:bodyPr/>
        <a:lstStyle/>
        <a:p>
          <a:endParaRPr lang="ru-RU"/>
        </a:p>
      </dgm:t>
    </dgm:pt>
    <dgm:pt modelId="{CE5C3553-6290-4B79-A9A5-218C6660419E}" type="sibTrans" cxnId="{ED2D9D31-8B16-40A3-8FA6-1A0D8FB7B65B}">
      <dgm:prSet/>
      <dgm:spPr/>
      <dgm:t>
        <a:bodyPr/>
        <a:lstStyle/>
        <a:p>
          <a:endParaRPr lang="ru-RU"/>
        </a:p>
      </dgm:t>
    </dgm:pt>
    <dgm:pt modelId="{45B56C22-7810-4E9B-A443-88886AD28FE4}">
      <dgm:prSet phldrT="[Текст]"/>
      <dgm:spPr/>
      <dgm:t>
        <a:bodyPr/>
        <a:lstStyle/>
        <a:p>
          <a:r>
            <a:rPr lang="ru-RU" dirty="0" smtClean="0"/>
            <a:t>Основа – общественная потребность.</a:t>
          </a:r>
          <a:endParaRPr lang="ru-RU" dirty="0"/>
        </a:p>
      </dgm:t>
    </dgm:pt>
    <dgm:pt modelId="{1FD7C60B-0E2B-42E4-B5D3-A1645B43FC2A}" type="parTrans" cxnId="{69BFD558-A3D1-4F0A-9F13-DDFD5DB3E04D}">
      <dgm:prSet/>
      <dgm:spPr/>
      <dgm:t>
        <a:bodyPr/>
        <a:lstStyle/>
        <a:p>
          <a:endParaRPr lang="ru-RU"/>
        </a:p>
      </dgm:t>
    </dgm:pt>
    <dgm:pt modelId="{FE476640-5554-4BEB-BDEC-26A88DCABE77}" type="sibTrans" cxnId="{69BFD558-A3D1-4F0A-9F13-DDFD5DB3E04D}">
      <dgm:prSet/>
      <dgm:spPr/>
      <dgm:t>
        <a:bodyPr/>
        <a:lstStyle/>
        <a:p>
          <a:endParaRPr lang="ru-RU"/>
        </a:p>
      </dgm:t>
    </dgm:pt>
    <dgm:pt modelId="{C680E091-3A54-4DFC-943E-457CBF0C026F}">
      <dgm:prSet phldrT="[Текст]"/>
      <dgm:spPr/>
      <dgm:t>
        <a:bodyPr/>
        <a:lstStyle/>
        <a:p>
          <a:r>
            <a:rPr lang="ru-RU" dirty="0" smtClean="0"/>
            <a:t>Феномен институционального доверия.</a:t>
          </a:r>
          <a:endParaRPr lang="ru-RU" dirty="0"/>
        </a:p>
      </dgm:t>
    </dgm:pt>
    <dgm:pt modelId="{0D4D86DA-B65C-45D0-8A05-56DBD5C39754}" type="parTrans" cxnId="{23F4FD22-03C0-4C2C-AF1D-FAC73D900A0D}">
      <dgm:prSet/>
      <dgm:spPr/>
      <dgm:t>
        <a:bodyPr/>
        <a:lstStyle/>
        <a:p>
          <a:endParaRPr lang="ru-RU"/>
        </a:p>
      </dgm:t>
    </dgm:pt>
    <dgm:pt modelId="{1CD8CC99-B1FF-40C8-ADED-0364AB4AF622}" type="sibTrans" cxnId="{23F4FD22-03C0-4C2C-AF1D-FAC73D900A0D}">
      <dgm:prSet/>
      <dgm:spPr/>
      <dgm:t>
        <a:bodyPr/>
        <a:lstStyle/>
        <a:p>
          <a:endParaRPr lang="ru-RU"/>
        </a:p>
      </dgm:t>
    </dgm:pt>
    <dgm:pt modelId="{43F93359-11A8-4B55-9468-FD36DA70BFA3}">
      <dgm:prSet phldrT="[Текст]"/>
      <dgm:spPr/>
      <dgm:t>
        <a:bodyPr/>
        <a:lstStyle/>
        <a:p>
          <a:r>
            <a:rPr lang="ru-RU" dirty="0" smtClean="0"/>
            <a:t>Теория социальных организаций</a:t>
          </a:r>
          <a:endParaRPr lang="ru-RU" dirty="0"/>
        </a:p>
      </dgm:t>
    </dgm:pt>
    <dgm:pt modelId="{807CA5C8-2865-417C-81C1-D19063626941}" type="parTrans" cxnId="{8D1B7DF4-998E-42CD-95BA-DDC1A6CD6A9D}">
      <dgm:prSet/>
      <dgm:spPr/>
      <dgm:t>
        <a:bodyPr/>
        <a:lstStyle/>
        <a:p>
          <a:endParaRPr lang="ru-RU"/>
        </a:p>
      </dgm:t>
    </dgm:pt>
    <dgm:pt modelId="{668D10CD-BD34-4449-8DBF-B3A41DAA201A}" type="sibTrans" cxnId="{8D1B7DF4-998E-42CD-95BA-DDC1A6CD6A9D}">
      <dgm:prSet/>
      <dgm:spPr/>
      <dgm:t>
        <a:bodyPr/>
        <a:lstStyle/>
        <a:p>
          <a:endParaRPr lang="ru-RU"/>
        </a:p>
      </dgm:t>
    </dgm:pt>
    <dgm:pt modelId="{691546E6-56FF-48EB-A184-B597471A03AF}">
      <dgm:prSet phldrT="[Текст]"/>
      <dgm:spPr/>
      <dgm:t>
        <a:bodyPr/>
        <a:lstStyle/>
        <a:p>
          <a:r>
            <a:rPr lang="ru-RU" dirty="0" smtClean="0"/>
            <a:t>Основа – в большей или меньшей степени субъективно формулируемая цель. </a:t>
          </a:r>
          <a:endParaRPr lang="ru-RU" dirty="0"/>
        </a:p>
      </dgm:t>
    </dgm:pt>
    <dgm:pt modelId="{20A64BC4-D682-408D-BFB6-A78342660AF7}" type="parTrans" cxnId="{6152D13C-E98F-4EB4-BC73-BCEE49F782BD}">
      <dgm:prSet/>
      <dgm:spPr/>
      <dgm:t>
        <a:bodyPr/>
        <a:lstStyle/>
        <a:p>
          <a:endParaRPr lang="ru-RU"/>
        </a:p>
      </dgm:t>
    </dgm:pt>
    <dgm:pt modelId="{350F3EAA-D507-4851-B3D3-013C23728C01}" type="sibTrans" cxnId="{6152D13C-E98F-4EB4-BC73-BCEE49F782BD}">
      <dgm:prSet/>
      <dgm:spPr/>
      <dgm:t>
        <a:bodyPr/>
        <a:lstStyle/>
        <a:p>
          <a:endParaRPr lang="ru-RU"/>
        </a:p>
      </dgm:t>
    </dgm:pt>
    <dgm:pt modelId="{180A84F4-B2E3-4656-9311-AB863B4D8A75}">
      <dgm:prSet phldrT="[Текст]"/>
      <dgm:spPr/>
      <dgm:t>
        <a:bodyPr/>
        <a:lstStyle/>
        <a:p>
          <a:r>
            <a:rPr lang="ru-RU" dirty="0" smtClean="0"/>
            <a:t>Социальные организации – это теория организаций и связанный с ней менеджмент. </a:t>
          </a:r>
          <a:endParaRPr lang="ru-RU" dirty="0"/>
        </a:p>
      </dgm:t>
    </dgm:pt>
    <dgm:pt modelId="{9F5FDEDA-6ACA-4259-BE46-2E3FE9E05F81}" type="parTrans" cxnId="{A8499417-B639-4882-AEFB-5B1072B4C06C}">
      <dgm:prSet/>
      <dgm:spPr/>
      <dgm:t>
        <a:bodyPr/>
        <a:lstStyle/>
        <a:p>
          <a:endParaRPr lang="ru-RU"/>
        </a:p>
      </dgm:t>
    </dgm:pt>
    <dgm:pt modelId="{D5FE5C58-EEF7-4FBE-9D4F-A6452005F1C9}" type="sibTrans" cxnId="{A8499417-B639-4882-AEFB-5B1072B4C06C}">
      <dgm:prSet/>
      <dgm:spPr/>
      <dgm:t>
        <a:bodyPr/>
        <a:lstStyle/>
        <a:p>
          <a:endParaRPr lang="ru-RU"/>
        </a:p>
      </dgm:t>
    </dgm:pt>
    <dgm:pt modelId="{61B03055-F74F-4A2C-A002-60E028DAE14D}">
      <dgm:prSet phldrT="[Текст]"/>
      <dgm:spPr/>
      <dgm:t>
        <a:bodyPr/>
        <a:lstStyle/>
        <a:p>
          <a:r>
            <a:rPr lang="ru-RU" dirty="0" smtClean="0"/>
            <a:t>Проблема лояльности персонала к деятельности организации.</a:t>
          </a:r>
          <a:endParaRPr lang="ru-RU" dirty="0"/>
        </a:p>
      </dgm:t>
    </dgm:pt>
    <dgm:pt modelId="{0E6FA5DA-0732-4AAE-A1E4-77532C500E67}" type="parTrans" cxnId="{1A037DD7-D44C-4248-A06D-CF9440C0F14B}">
      <dgm:prSet/>
      <dgm:spPr/>
      <dgm:t>
        <a:bodyPr/>
        <a:lstStyle/>
        <a:p>
          <a:endParaRPr lang="ru-RU"/>
        </a:p>
      </dgm:t>
    </dgm:pt>
    <dgm:pt modelId="{021633FB-3297-49E5-9DA3-BF6688CAC090}" type="sibTrans" cxnId="{1A037DD7-D44C-4248-A06D-CF9440C0F14B}">
      <dgm:prSet/>
      <dgm:spPr/>
      <dgm:t>
        <a:bodyPr/>
        <a:lstStyle/>
        <a:p>
          <a:endParaRPr lang="ru-RU"/>
        </a:p>
      </dgm:t>
    </dgm:pt>
    <dgm:pt modelId="{E50D74E7-B885-4498-B95C-F4EA4C3A8BD9}">
      <dgm:prSet phldrT="[Текст]"/>
      <dgm:spPr/>
      <dgm:t>
        <a:bodyPr/>
        <a:lstStyle/>
        <a:p>
          <a:r>
            <a:rPr lang="ru-RU" dirty="0" smtClean="0"/>
            <a:t>Институциональное управление – это особый, специфический вид управления, где большую роль играет самоуправление</a:t>
          </a:r>
          <a:endParaRPr lang="ru-RU" dirty="0"/>
        </a:p>
      </dgm:t>
    </dgm:pt>
    <dgm:pt modelId="{4B0EEF88-D83C-4950-824A-EDBCFE5AFF50}" type="parTrans" cxnId="{71B08F19-D1C5-4618-A5AB-B2D15B5D596F}">
      <dgm:prSet/>
      <dgm:spPr/>
      <dgm:t>
        <a:bodyPr/>
        <a:lstStyle/>
        <a:p>
          <a:endParaRPr lang="ru-RU"/>
        </a:p>
      </dgm:t>
    </dgm:pt>
    <dgm:pt modelId="{F775BA8D-AC64-4000-AE03-11AD06BC06A5}" type="sibTrans" cxnId="{71B08F19-D1C5-4618-A5AB-B2D15B5D596F}">
      <dgm:prSet/>
      <dgm:spPr/>
      <dgm:t>
        <a:bodyPr/>
        <a:lstStyle/>
        <a:p>
          <a:endParaRPr lang="ru-RU"/>
        </a:p>
      </dgm:t>
    </dgm:pt>
    <dgm:pt modelId="{27AA8D86-CFD6-4B7F-808B-50662295E72C}" type="pres">
      <dgm:prSet presAssocID="{364B0669-6DDE-42EA-BE87-78702EA2182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4827E9-53D3-4FAF-A67C-67521D2673B0}" type="pres">
      <dgm:prSet presAssocID="{88ABE0E2-5E5D-4DE1-A22B-CBA88E0BC7C9}" presName="posSpace" presStyleCnt="0"/>
      <dgm:spPr/>
    </dgm:pt>
    <dgm:pt modelId="{C69D9E83-949C-4A29-BF15-35375477ACBB}" type="pres">
      <dgm:prSet presAssocID="{88ABE0E2-5E5D-4DE1-A22B-CBA88E0BC7C9}" presName="vertFlow" presStyleCnt="0"/>
      <dgm:spPr/>
    </dgm:pt>
    <dgm:pt modelId="{564A1916-C677-44D4-95F0-EC466DC05357}" type="pres">
      <dgm:prSet presAssocID="{88ABE0E2-5E5D-4DE1-A22B-CBA88E0BC7C9}" presName="topSpace" presStyleCnt="0"/>
      <dgm:spPr/>
    </dgm:pt>
    <dgm:pt modelId="{C9891AAC-9FBA-432F-8ECB-4F2B72F39F73}" type="pres">
      <dgm:prSet presAssocID="{88ABE0E2-5E5D-4DE1-A22B-CBA88E0BC7C9}" presName="firstComp" presStyleCnt="0"/>
      <dgm:spPr/>
    </dgm:pt>
    <dgm:pt modelId="{3FC0D373-8976-46EB-A33D-77E95572AB2E}" type="pres">
      <dgm:prSet presAssocID="{88ABE0E2-5E5D-4DE1-A22B-CBA88E0BC7C9}" presName="firstChild" presStyleLbl="bgAccFollowNode1" presStyleIdx="0" presStyleCnt="6"/>
      <dgm:spPr/>
      <dgm:t>
        <a:bodyPr/>
        <a:lstStyle/>
        <a:p>
          <a:endParaRPr lang="ru-RU"/>
        </a:p>
      </dgm:t>
    </dgm:pt>
    <dgm:pt modelId="{1D2BA76A-BF3F-4C49-8A6B-8B044B6E43E8}" type="pres">
      <dgm:prSet presAssocID="{88ABE0E2-5E5D-4DE1-A22B-CBA88E0BC7C9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5C751-02C3-47F0-9902-F722B26B455D}" type="pres">
      <dgm:prSet presAssocID="{C680E091-3A54-4DFC-943E-457CBF0C026F}" presName="comp" presStyleCnt="0"/>
      <dgm:spPr/>
    </dgm:pt>
    <dgm:pt modelId="{6AAFC419-7E46-44D8-9806-027DFFBA10B7}" type="pres">
      <dgm:prSet presAssocID="{C680E091-3A54-4DFC-943E-457CBF0C026F}" presName="child" presStyleLbl="bgAccFollowNode1" presStyleIdx="1" presStyleCnt="6"/>
      <dgm:spPr/>
      <dgm:t>
        <a:bodyPr/>
        <a:lstStyle/>
        <a:p>
          <a:endParaRPr lang="ru-RU"/>
        </a:p>
      </dgm:t>
    </dgm:pt>
    <dgm:pt modelId="{BB36306F-6859-4499-95D6-9EBD185718F6}" type="pres">
      <dgm:prSet presAssocID="{C680E091-3A54-4DFC-943E-457CBF0C026F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2C1C3-CF10-47AD-89C8-2507AE3B7782}" type="pres">
      <dgm:prSet presAssocID="{E50D74E7-B885-4498-B95C-F4EA4C3A8BD9}" presName="comp" presStyleCnt="0"/>
      <dgm:spPr/>
    </dgm:pt>
    <dgm:pt modelId="{C2C403A1-F6DC-4C69-9091-102DDBA8C786}" type="pres">
      <dgm:prSet presAssocID="{E50D74E7-B885-4498-B95C-F4EA4C3A8BD9}" presName="child" presStyleLbl="bgAccFollowNode1" presStyleIdx="2" presStyleCnt="6"/>
      <dgm:spPr/>
      <dgm:t>
        <a:bodyPr/>
        <a:lstStyle/>
        <a:p>
          <a:endParaRPr lang="ru-RU"/>
        </a:p>
      </dgm:t>
    </dgm:pt>
    <dgm:pt modelId="{8868A475-93C1-4BCE-BF01-86E8D5219D96}" type="pres">
      <dgm:prSet presAssocID="{E50D74E7-B885-4498-B95C-F4EA4C3A8BD9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2AF77F-6E87-490B-8B1D-15D92B22B092}" type="pres">
      <dgm:prSet presAssocID="{88ABE0E2-5E5D-4DE1-A22B-CBA88E0BC7C9}" presName="negSpace" presStyleCnt="0"/>
      <dgm:spPr/>
    </dgm:pt>
    <dgm:pt modelId="{EF58144A-493D-45DC-8F31-F3333DE41BD0}" type="pres">
      <dgm:prSet presAssocID="{88ABE0E2-5E5D-4DE1-A22B-CBA88E0BC7C9}" presName="circle" presStyleLbl="node1" presStyleIdx="0" presStyleCnt="2"/>
      <dgm:spPr/>
      <dgm:t>
        <a:bodyPr/>
        <a:lstStyle/>
        <a:p>
          <a:endParaRPr lang="ru-RU"/>
        </a:p>
      </dgm:t>
    </dgm:pt>
    <dgm:pt modelId="{F18E7B69-817C-4244-B22E-10D284F053FF}" type="pres">
      <dgm:prSet presAssocID="{CE5C3553-6290-4B79-A9A5-218C6660419E}" presName="transSpace" presStyleCnt="0"/>
      <dgm:spPr/>
    </dgm:pt>
    <dgm:pt modelId="{9F600E90-863A-4648-9759-2D5DAB8DC59E}" type="pres">
      <dgm:prSet presAssocID="{43F93359-11A8-4B55-9468-FD36DA70BFA3}" presName="posSpace" presStyleCnt="0"/>
      <dgm:spPr/>
    </dgm:pt>
    <dgm:pt modelId="{B9126157-22AB-40D6-9EFB-EAE1F66B3333}" type="pres">
      <dgm:prSet presAssocID="{43F93359-11A8-4B55-9468-FD36DA70BFA3}" presName="vertFlow" presStyleCnt="0"/>
      <dgm:spPr/>
    </dgm:pt>
    <dgm:pt modelId="{E01C1AE9-4B94-4BAE-A77F-D4F539A650A1}" type="pres">
      <dgm:prSet presAssocID="{43F93359-11A8-4B55-9468-FD36DA70BFA3}" presName="topSpace" presStyleCnt="0"/>
      <dgm:spPr/>
    </dgm:pt>
    <dgm:pt modelId="{5FB25782-7A18-408E-9765-10D8F0DC3A12}" type="pres">
      <dgm:prSet presAssocID="{43F93359-11A8-4B55-9468-FD36DA70BFA3}" presName="firstComp" presStyleCnt="0"/>
      <dgm:spPr/>
    </dgm:pt>
    <dgm:pt modelId="{EFADF5EB-6D17-43FA-88FF-7EDF35017FA4}" type="pres">
      <dgm:prSet presAssocID="{43F93359-11A8-4B55-9468-FD36DA70BFA3}" presName="firstChild" presStyleLbl="bgAccFollowNode1" presStyleIdx="3" presStyleCnt="6"/>
      <dgm:spPr/>
      <dgm:t>
        <a:bodyPr/>
        <a:lstStyle/>
        <a:p>
          <a:endParaRPr lang="ru-RU"/>
        </a:p>
      </dgm:t>
    </dgm:pt>
    <dgm:pt modelId="{EF95A52C-D3F3-4B2C-A8CA-9F88BE0BEC8B}" type="pres">
      <dgm:prSet presAssocID="{43F93359-11A8-4B55-9468-FD36DA70BFA3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C419D-0520-44C8-82B4-C19D34A2A11D}" type="pres">
      <dgm:prSet presAssocID="{180A84F4-B2E3-4656-9311-AB863B4D8A75}" presName="comp" presStyleCnt="0"/>
      <dgm:spPr/>
    </dgm:pt>
    <dgm:pt modelId="{6C28A97E-2092-47D8-8A31-F05A477C574E}" type="pres">
      <dgm:prSet presAssocID="{180A84F4-B2E3-4656-9311-AB863B4D8A75}" presName="child" presStyleLbl="bgAccFollowNode1" presStyleIdx="4" presStyleCnt="6"/>
      <dgm:spPr/>
      <dgm:t>
        <a:bodyPr/>
        <a:lstStyle/>
        <a:p>
          <a:endParaRPr lang="ru-RU"/>
        </a:p>
      </dgm:t>
    </dgm:pt>
    <dgm:pt modelId="{7DEE2E49-B868-46B7-AB31-5A5039064ECB}" type="pres">
      <dgm:prSet presAssocID="{180A84F4-B2E3-4656-9311-AB863B4D8A75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B7A5A-1869-4115-9495-C64ADED3DD4F}" type="pres">
      <dgm:prSet presAssocID="{61B03055-F74F-4A2C-A002-60E028DAE14D}" presName="comp" presStyleCnt="0"/>
      <dgm:spPr/>
    </dgm:pt>
    <dgm:pt modelId="{8C99F8AE-B6CA-4DE4-89E9-6BB3AC463ACC}" type="pres">
      <dgm:prSet presAssocID="{61B03055-F74F-4A2C-A002-60E028DAE14D}" presName="child" presStyleLbl="bgAccFollowNode1" presStyleIdx="5" presStyleCnt="6"/>
      <dgm:spPr/>
      <dgm:t>
        <a:bodyPr/>
        <a:lstStyle/>
        <a:p>
          <a:endParaRPr lang="ru-RU"/>
        </a:p>
      </dgm:t>
    </dgm:pt>
    <dgm:pt modelId="{B2DF1426-155B-4D65-BF45-388247D98391}" type="pres">
      <dgm:prSet presAssocID="{61B03055-F74F-4A2C-A002-60E028DAE14D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002C3-F21D-4834-B6CB-9C5D78D6FCBA}" type="pres">
      <dgm:prSet presAssocID="{43F93359-11A8-4B55-9468-FD36DA70BFA3}" presName="negSpace" presStyleCnt="0"/>
      <dgm:spPr/>
    </dgm:pt>
    <dgm:pt modelId="{D2C4891B-682B-4435-A1FA-30EA255EF490}" type="pres">
      <dgm:prSet presAssocID="{43F93359-11A8-4B55-9468-FD36DA70BFA3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AB9EBD50-995B-4833-8510-6E14F233F30B}" type="presOf" srcId="{180A84F4-B2E3-4656-9311-AB863B4D8A75}" destId="{6C28A97E-2092-47D8-8A31-F05A477C574E}" srcOrd="0" destOrd="0" presId="urn:microsoft.com/office/officeart/2005/8/layout/hList9"/>
    <dgm:cxn modelId="{470EDC92-8CBE-40F9-9A16-4A78E4F2AAB9}" type="presOf" srcId="{88ABE0E2-5E5D-4DE1-A22B-CBA88E0BC7C9}" destId="{EF58144A-493D-45DC-8F31-F3333DE41BD0}" srcOrd="0" destOrd="0" presId="urn:microsoft.com/office/officeart/2005/8/layout/hList9"/>
    <dgm:cxn modelId="{A8499417-B639-4882-AEFB-5B1072B4C06C}" srcId="{43F93359-11A8-4B55-9468-FD36DA70BFA3}" destId="{180A84F4-B2E3-4656-9311-AB863B4D8A75}" srcOrd="1" destOrd="0" parTransId="{9F5FDEDA-6ACA-4259-BE46-2E3FE9E05F81}" sibTransId="{D5FE5C58-EEF7-4FBE-9D4F-A6452005F1C9}"/>
    <dgm:cxn modelId="{71B08F19-D1C5-4618-A5AB-B2D15B5D596F}" srcId="{88ABE0E2-5E5D-4DE1-A22B-CBA88E0BC7C9}" destId="{E50D74E7-B885-4498-B95C-F4EA4C3A8BD9}" srcOrd="2" destOrd="0" parTransId="{4B0EEF88-D83C-4950-824A-EDBCFE5AFF50}" sibTransId="{F775BA8D-AC64-4000-AE03-11AD06BC06A5}"/>
    <dgm:cxn modelId="{8D1B7DF4-998E-42CD-95BA-DDC1A6CD6A9D}" srcId="{364B0669-6DDE-42EA-BE87-78702EA2182C}" destId="{43F93359-11A8-4B55-9468-FD36DA70BFA3}" srcOrd="1" destOrd="0" parTransId="{807CA5C8-2865-417C-81C1-D19063626941}" sibTransId="{668D10CD-BD34-4449-8DBF-B3A41DAA201A}"/>
    <dgm:cxn modelId="{6152D13C-E98F-4EB4-BC73-BCEE49F782BD}" srcId="{43F93359-11A8-4B55-9468-FD36DA70BFA3}" destId="{691546E6-56FF-48EB-A184-B597471A03AF}" srcOrd="0" destOrd="0" parTransId="{20A64BC4-D682-408D-BFB6-A78342660AF7}" sibTransId="{350F3EAA-D507-4851-B3D3-013C23728C01}"/>
    <dgm:cxn modelId="{23F4FD22-03C0-4C2C-AF1D-FAC73D900A0D}" srcId="{88ABE0E2-5E5D-4DE1-A22B-CBA88E0BC7C9}" destId="{C680E091-3A54-4DFC-943E-457CBF0C026F}" srcOrd="1" destOrd="0" parTransId="{0D4D86DA-B65C-45D0-8A05-56DBD5C39754}" sibTransId="{1CD8CC99-B1FF-40C8-ADED-0364AB4AF622}"/>
    <dgm:cxn modelId="{912BC241-891E-49A7-A8B3-F97074E62F88}" type="presOf" srcId="{C680E091-3A54-4DFC-943E-457CBF0C026F}" destId="{BB36306F-6859-4499-95D6-9EBD185718F6}" srcOrd="1" destOrd="0" presId="urn:microsoft.com/office/officeart/2005/8/layout/hList9"/>
    <dgm:cxn modelId="{9DCD9DFC-2B09-4709-8E98-42FC8436C3C8}" type="presOf" srcId="{E50D74E7-B885-4498-B95C-F4EA4C3A8BD9}" destId="{C2C403A1-F6DC-4C69-9091-102DDBA8C786}" srcOrd="0" destOrd="0" presId="urn:microsoft.com/office/officeart/2005/8/layout/hList9"/>
    <dgm:cxn modelId="{2BBF28CF-0E61-476C-934B-961E51EA11F5}" type="presOf" srcId="{43F93359-11A8-4B55-9468-FD36DA70BFA3}" destId="{D2C4891B-682B-4435-A1FA-30EA255EF490}" srcOrd="0" destOrd="0" presId="urn:microsoft.com/office/officeart/2005/8/layout/hList9"/>
    <dgm:cxn modelId="{E5D9B2F4-FF60-48D1-A32A-24365AE6608F}" type="presOf" srcId="{45B56C22-7810-4E9B-A443-88886AD28FE4}" destId="{3FC0D373-8976-46EB-A33D-77E95572AB2E}" srcOrd="0" destOrd="0" presId="urn:microsoft.com/office/officeart/2005/8/layout/hList9"/>
    <dgm:cxn modelId="{6732E01D-E2FF-4334-86BD-8F9B73BF63C3}" type="presOf" srcId="{61B03055-F74F-4A2C-A002-60E028DAE14D}" destId="{B2DF1426-155B-4D65-BF45-388247D98391}" srcOrd="1" destOrd="0" presId="urn:microsoft.com/office/officeart/2005/8/layout/hList9"/>
    <dgm:cxn modelId="{A33A2369-7FDB-4332-BD35-51F6C62F9001}" type="presOf" srcId="{180A84F4-B2E3-4656-9311-AB863B4D8A75}" destId="{7DEE2E49-B868-46B7-AB31-5A5039064ECB}" srcOrd="1" destOrd="0" presId="urn:microsoft.com/office/officeart/2005/8/layout/hList9"/>
    <dgm:cxn modelId="{1BDC09B6-38DA-469E-8CD0-BE96B48F2A62}" type="presOf" srcId="{364B0669-6DDE-42EA-BE87-78702EA2182C}" destId="{27AA8D86-CFD6-4B7F-808B-50662295E72C}" srcOrd="0" destOrd="0" presId="urn:microsoft.com/office/officeart/2005/8/layout/hList9"/>
    <dgm:cxn modelId="{ED2D9D31-8B16-40A3-8FA6-1A0D8FB7B65B}" srcId="{364B0669-6DDE-42EA-BE87-78702EA2182C}" destId="{88ABE0E2-5E5D-4DE1-A22B-CBA88E0BC7C9}" srcOrd="0" destOrd="0" parTransId="{3192A5FD-583D-44A4-BA2D-18B04FEC9E39}" sibTransId="{CE5C3553-6290-4B79-A9A5-218C6660419E}"/>
    <dgm:cxn modelId="{CAC9F92E-7878-4D41-9900-9A9981ECC5DA}" type="presOf" srcId="{61B03055-F74F-4A2C-A002-60E028DAE14D}" destId="{8C99F8AE-B6CA-4DE4-89E9-6BB3AC463ACC}" srcOrd="0" destOrd="0" presId="urn:microsoft.com/office/officeart/2005/8/layout/hList9"/>
    <dgm:cxn modelId="{1A037DD7-D44C-4248-A06D-CF9440C0F14B}" srcId="{43F93359-11A8-4B55-9468-FD36DA70BFA3}" destId="{61B03055-F74F-4A2C-A002-60E028DAE14D}" srcOrd="2" destOrd="0" parTransId="{0E6FA5DA-0732-4AAE-A1E4-77532C500E67}" sibTransId="{021633FB-3297-49E5-9DA3-BF6688CAC090}"/>
    <dgm:cxn modelId="{4F26D3E2-3DF6-4197-A5B3-CA927153868F}" type="presOf" srcId="{E50D74E7-B885-4498-B95C-F4EA4C3A8BD9}" destId="{8868A475-93C1-4BCE-BF01-86E8D5219D96}" srcOrd="1" destOrd="0" presId="urn:microsoft.com/office/officeart/2005/8/layout/hList9"/>
    <dgm:cxn modelId="{239147AF-AB1A-4B93-8350-05AC271D83C6}" type="presOf" srcId="{691546E6-56FF-48EB-A184-B597471A03AF}" destId="{EF95A52C-D3F3-4B2C-A8CA-9F88BE0BEC8B}" srcOrd="1" destOrd="0" presId="urn:microsoft.com/office/officeart/2005/8/layout/hList9"/>
    <dgm:cxn modelId="{52B475C0-A149-4F2D-9D86-7FE0DCFF2932}" type="presOf" srcId="{691546E6-56FF-48EB-A184-B597471A03AF}" destId="{EFADF5EB-6D17-43FA-88FF-7EDF35017FA4}" srcOrd="0" destOrd="0" presId="urn:microsoft.com/office/officeart/2005/8/layout/hList9"/>
    <dgm:cxn modelId="{69BFD558-A3D1-4F0A-9F13-DDFD5DB3E04D}" srcId="{88ABE0E2-5E5D-4DE1-A22B-CBA88E0BC7C9}" destId="{45B56C22-7810-4E9B-A443-88886AD28FE4}" srcOrd="0" destOrd="0" parTransId="{1FD7C60B-0E2B-42E4-B5D3-A1645B43FC2A}" sibTransId="{FE476640-5554-4BEB-BDEC-26A88DCABE77}"/>
    <dgm:cxn modelId="{9F409B0A-2E6B-42D1-96CC-81851F2BC9C9}" type="presOf" srcId="{45B56C22-7810-4E9B-A443-88886AD28FE4}" destId="{1D2BA76A-BF3F-4C49-8A6B-8B044B6E43E8}" srcOrd="1" destOrd="0" presId="urn:microsoft.com/office/officeart/2005/8/layout/hList9"/>
    <dgm:cxn modelId="{65A8550E-81AE-4FB1-8F77-97F2609535FA}" type="presOf" srcId="{C680E091-3A54-4DFC-943E-457CBF0C026F}" destId="{6AAFC419-7E46-44D8-9806-027DFFBA10B7}" srcOrd="0" destOrd="0" presId="urn:microsoft.com/office/officeart/2005/8/layout/hList9"/>
    <dgm:cxn modelId="{E59C24FE-71AE-4F8E-AF95-2FFDF3D67B65}" type="presParOf" srcId="{27AA8D86-CFD6-4B7F-808B-50662295E72C}" destId="{684827E9-53D3-4FAF-A67C-67521D2673B0}" srcOrd="0" destOrd="0" presId="urn:microsoft.com/office/officeart/2005/8/layout/hList9"/>
    <dgm:cxn modelId="{F475F666-2019-40E5-8721-5D9CEA470E27}" type="presParOf" srcId="{27AA8D86-CFD6-4B7F-808B-50662295E72C}" destId="{C69D9E83-949C-4A29-BF15-35375477ACBB}" srcOrd="1" destOrd="0" presId="urn:microsoft.com/office/officeart/2005/8/layout/hList9"/>
    <dgm:cxn modelId="{C7450590-108E-4A5C-8365-137109DACB75}" type="presParOf" srcId="{C69D9E83-949C-4A29-BF15-35375477ACBB}" destId="{564A1916-C677-44D4-95F0-EC466DC05357}" srcOrd="0" destOrd="0" presId="urn:microsoft.com/office/officeart/2005/8/layout/hList9"/>
    <dgm:cxn modelId="{724B6C0D-8D47-42C6-96F1-202433307854}" type="presParOf" srcId="{C69D9E83-949C-4A29-BF15-35375477ACBB}" destId="{C9891AAC-9FBA-432F-8ECB-4F2B72F39F73}" srcOrd="1" destOrd="0" presId="urn:microsoft.com/office/officeart/2005/8/layout/hList9"/>
    <dgm:cxn modelId="{D504BD1D-FA0E-4140-9286-182F34E33E21}" type="presParOf" srcId="{C9891AAC-9FBA-432F-8ECB-4F2B72F39F73}" destId="{3FC0D373-8976-46EB-A33D-77E95572AB2E}" srcOrd="0" destOrd="0" presId="urn:microsoft.com/office/officeart/2005/8/layout/hList9"/>
    <dgm:cxn modelId="{C11EFEE5-5511-4A4B-A79E-4E924B3C91B7}" type="presParOf" srcId="{C9891AAC-9FBA-432F-8ECB-4F2B72F39F73}" destId="{1D2BA76A-BF3F-4C49-8A6B-8B044B6E43E8}" srcOrd="1" destOrd="0" presId="urn:microsoft.com/office/officeart/2005/8/layout/hList9"/>
    <dgm:cxn modelId="{592844BD-1FBB-44F3-BD9F-4BF9E5D30FED}" type="presParOf" srcId="{C69D9E83-949C-4A29-BF15-35375477ACBB}" destId="{65D5C751-02C3-47F0-9902-F722B26B455D}" srcOrd="2" destOrd="0" presId="urn:microsoft.com/office/officeart/2005/8/layout/hList9"/>
    <dgm:cxn modelId="{03468FBE-BAE8-4D3D-B366-42E41F066D51}" type="presParOf" srcId="{65D5C751-02C3-47F0-9902-F722B26B455D}" destId="{6AAFC419-7E46-44D8-9806-027DFFBA10B7}" srcOrd="0" destOrd="0" presId="urn:microsoft.com/office/officeart/2005/8/layout/hList9"/>
    <dgm:cxn modelId="{97B02772-C14B-4958-96D1-40B26ABB0310}" type="presParOf" srcId="{65D5C751-02C3-47F0-9902-F722B26B455D}" destId="{BB36306F-6859-4499-95D6-9EBD185718F6}" srcOrd="1" destOrd="0" presId="urn:microsoft.com/office/officeart/2005/8/layout/hList9"/>
    <dgm:cxn modelId="{566066FD-D41E-452F-AEFA-1ED2E4CED8B3}" type="presParOf" srcId="{C69D9E83-949C-4A29-BF15-35375477ACBB}" destId="{EF02C1C3-CF10-47AD-89C8-2507AE3B7782}" srcOrd="3" destOrd="0" presId="urn:microsoft.com/office/officeart/2005/8/layout/hList9"/>
    <dgm:cxn modelId="{CC5F3C3B-FDBB-4200-9D02-0083ED08AFCB}" type="presParOf" srcId="{EF02C1C3-CF10-47AD-89C8-2507AE3B7782}" destId="{C2C403A1-F6DC-4C69-9091-102DDBA8C786}" srcOrd="0" destOrd="0" presId="urn:microsoft.com/office/officeart/2005/8/layout/hList9"/>
    <dgm:cxn modelId="{FCC60869-7BB6-4C1C-B0C3-122AC9674C82}" type="presParOf" srcId="{EF02C1C3-CF10-47AD-89C8-2507AE3B7782}" destId="{8868A475-93C1-4BCE-BF01-86E8D5219D96}" srcOrd="1" destOrd="0" presId="urn:microsoft.com/office/officeart/2005/8/layout/hList9"/>
    <dgm:cxn modelId="{E1C111A3-DB9C-459A-A8CC-BDD7C8D4D390}" type="presParOf" srcId="{27AA8D86-CFD6-4B7F-808B-50662295E72C}" destId="{222AF77F-6E87-490B-8B1D-15D92B22B092}" srcOrd="2" destOrd="0" presId="urn:microsoft.com/office/officeart/2005/8/layout/hList9"/>
    <dgm:cxn modelId="{6211468E-1DE5-4411-9BBD-778A0CC2A11C}" type="presParOf" srcId="{27AA8D86-CFD6-4B7F-808B-50662295E72C}" destId="{EF58144A-493D-45DC-8F31-F3333DE41BD0}" srcOrd="3" destOrd="0" presId="urn:microsoft.com/office/officeart/2005/8/layout/hList9"/>
    <dgm:cxn modelId="{E71CD6F8-91F4-4EED-8618-45FB3E8F92D6}" type="presParOf" srcId="{27AA8D86-CFD6-4B7F-808B-50662295E72C}" destId="{F18E7B69-817C-4244-B22E-10D284F053FF}" srcOrd="4" destOrd="0" presId="urn:microsoft.com/office/officeart/2005/8/layout/hList9"/>
    <dgm:cxn modelId="{3795A78D-73E7-468C-9450-F3B3E9E7B7E8}" type="presParOf" srcId="{27AA8D86-CFD6-4B7F-808B-50662295E72C}" destId="{9F600E90-863A-4648-9759-2D5DAB8DC59E}" srcOrd="5" destOrd="0" presId="urn:microsoft.com/office/officeart/2005/8/layout/hList9"/>
    <dgm:cxn modelId="{8FE7EF01-9167-4B53-BD17-EB1ABB74EFDA}" type="presParOf" srcId="{27AA8D86-CFD6-4B7F-808B-50662295E72C}" destId="{B9126157-22AB-40D6-9EFB-EAE1F66B3333}" srcOrd="6" destOrd="0" presId="urn:microsoft.com/office/officeart/2005/8/layout/hList9"/>
    <dgm:cxn modelId="{7336E682-FED4-4907-9931-CF583CF43EFA}" type="presParOf" srcId="{B9126157-22AB-40D6-9EFB-EAE1F66B3333}" destId="{E01C1AE9-4B94-4BAE-A77F-D4F539A650A1}" srcOrd="0" destOrd="0" presId="urn:microsoft.com/office/officeart/2005/8/layout/hList9"/>
    <dgm:cxn modelId="{4DAB51BD-DFFB-4866-A86C-978A820DFE67}" type="presParOf" srcId="{B9126157-22AB-40D6-9EFB-EAE1F66B3333}" destId="{5FB25782-7A18-408E-9765-10D8F0DC3A12}" srcOrd="1" destOrd="0" presId="urn:microsoft.com/office/officeart/2005/8/layout/hList9"/>
    <dgm:cxn modelId="{24B0C405-22FD-43AF-9AEF-F88833988DD3}" type="presParOf" srcId="{5FB25782-7A18-408E-9765-10D8F0DC3A12}" destId="{EFADF5EB-6D17-43FA-88FF-7EDF35017FA4}" srcOrd="0" destOrd="0" presId="urn:microsoft.com/office/officeart/2005/8/layout/hList9"/>
    <dgm:cxn modelId="{E8C8AC1A-A301-4BD3-8DB1-C3F6256B1BBF}" type="presParOf" srcId="{5FB25782-7A18-408E-9765-10D8F0DC3A12}" destId="{EF95A52C-D3F3-4B2C-A8CA-9F88BE0BEC8B}" srcOrd="1" destOrd="0" presId="urn:microsoft.com/office/officeart/2005/8/layout/hList9"/>
    <dgm:cxn modelId="{93FFE7D9-5BEA-4F15-BD8B-E0658DF834F1}" type="presParOf" srcId="{B9126157-22AB-40D6-9EFB-EAE1F66B3333}" destId="{615C419D-0520-44C8-82B4-C19D34A2A11D}" srcOrd="2" destOrd="0" presId="urn:microsoft.com/office/officeart/2005/8/layout/hList9"/>
    <dgm:cxn modelId="{076D0744-7F03-45A9-B7DE-40D4380E6078}" type="presParOf" srcId="{615C419D-0520-44C8-82B4-C19D34A2A11D}" destId="{6C28A97E-2092-47D8-8A31-F05A477C574E}" srcOrd="0" destOrd="0" presId="urn:microsoft.com/office/officeart/2005/8/layout/hList9"/>
    <dgm:cxn modelId="{8B9669A9-CDCB-433F-917E-1128F854E54F}" type="presParOf" srcId="{615C419D-0520-44C8-82B4-C19D34A2A11D}" destId="{7DEE2E49-B868-46B7-AB31-5A5039064ECB}" srcOrd="1" destOrd="0" presId="urn:microsoft.com/office/officeart/2005/8/layout/hList9"/>
    <dgm:cxn modelId="{10C6911D-B694-4574-AB80-88EBEA454D97}" type="presParOf" srcId="{B9126157-22AB-40D6-9EFB-EAE1F66B3333}" destId="{6EEB7A5A-1869-4115-9495-C64ADED3DD4F}" srcOrd="3" destOrd="0" presId="urn:microsoft.com/office/officeart/2005/8/layout/hList9"/>
    <dgm:cxn modelId="{3D9BDB3E-8A70-457A-80CD-5893EE8D0664}" type="presParOf" srcId="{6EEB7A5A-1869-4115-9495-C64ADED3DD4F}" destId="{8C99F8AE-B6CA-4DE4-89E9-6BB3AC463ACC}" srcOrd="0" destOrd="0" presId="urn:microsoft.com/office/officeart/2005/8/layout/hList9"/>
    <dgm:cxn modelId="{05F97C6A-D432-428B-937C-EE6BC77459A1}" type="presParOf" srcId="{6EEB7A5A-1869-4115-9495-C64ADED3DD4F}" destId="{B2DF1426-155B-4D65-BF45-388247D98391}" srcOrd="1" destOrd="0" presId="urn:microsoft.com/office/officeart/2005/8/layout/hList9"/>
    <dgm:cxn modelId="{51BBF06C-A2A5-4C55-9E67-508537B162E7}" type="presParOf" srcId="{27AA8D86-CFD6-4B7F-808B-50662295E72C}" destId="{DD6002C3-F21D-4834-B6CB-9C5D78D6FCBA}" srcOrd="7" destOrd="0" presId="urn:microsoft.com/office/officeart/2005/8/layout/hList9"/>
    <dgm:cxn modelId="{6A146026-2542-494F-8241-CA9B62E29B54}" type="presParOf" srcId="{27AA8D86-CFD6-4B7F-808B-50662295E72C}" destId="{D2C4891B-682B-4435-A1FA-30EA255EF49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4C785-6E97-4F5A-9DDE-4D157F2ECB5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C4AB9-E1D9-4E01-812F-02DE3D4C6553}">
      <dgm:prSet phldrT="[Текст]"/>
      <dgm:spPr/>
      <dgm:t>
        <a:bodyPr/>
        <a:lstStyle/>
        <a:p>
          <a:r>
            <a:rPr lang="ru-RU" dirty="0" smtClean="0"/>
            <a:t>Основные элементы</a:t>
          </a:r>
          <a:endParaRPr lang="ru-RU" dirty="0"/>
        </a:p>
      </dgm:t>
    </dgm:pt>
    <dgm:pt modelId="{C7EC1D08-17CF-4B40-A788-B2E2403E76C0}" type="parTrans" cxnId="{37F40BD7-65E3-407B-8FAE-04AF10B1E34A}">
      <dgm:prSet/>
      <dgm:spPr/>
      <dgm:t>
        <a:bodyPr/>
        <a:lstStyle/>
        <a:p>
          <a:endParaRPr lang="ru-RU"/>
        </a:p>
      </dgm:t>
    </dgm:pt>
    <dgm:pt modelId="{C342821D-7FF8-4A13-973D-7642C8CBA988}" type="sibTrans" cxnId="{37F40BD7-65E3-407B-8FAE-04AF10B1E34A}">
      <dgm:prSet/>
      <dgm:spPr/>
      <dgm:t>
        <a:bodyPr/>
        <a:lstStyle/>
        <a:p>
          <a:endParaRPr lang="ru-RU"/>
        </a:p>
      </dgm:t>
    </dgm:pt>
    <dgm:pt modelId="{FB88332A-5CA9-4014-A9D1-375512DF4186}">
      <dgm:prSet phldrT="[Текст]"/>
      <dgm:spPr/>
      <dgm:t>
        <a:bodyPr/>
        <a:lstStyle/>
        <a:p>
          <a:r>
            <a:rPr lang="ru-RU" dirty="0" smtClean="0"/>
            <a:t>Субъекты</a:t>
          </a:r>
          <a:endParaRPr lang="ru-RU" dirty="0"/>
        </a:p>
      </dgm:t>
    </dgm:pt>
    <dgm:pt modelId="{48CB996C-AB09-4EF6-947E-9EE35E108B9E}" type="parTrans" cxnId="{DFE442F6-7A1C-4DB5-A822-4D665F46E48F}">
      <dgm:prSet/>
      <dgm:spPr/>
      <dgm:t>
        <a:bodyPr/>
        <a:lstStyle/>
        <a:p>
          <a:endParaRPr lang="ru-RU"/>
        </a:p>
      </dgm:t>
    </dgm:pt>
    <dgm:pt modelId="{4738C7FA-BFC0-43DB-96FF-AFEED7160316}" type="sibTrans" cxnId="{DFE442F6-7A1C-4DB5-A822-4D665F46E48F}">
      <dgm:prSet/>
      <dgm:spPr/>
      <dgm:t>
        <a:bodyPr/>
        <a:lstStyle/>
        <a:p>
          <a:endParaRPr lang="ru-RU"/>
        </a:p>
      </dgm:t>
    </dgm:pt>
    <dgm:pt modelId="{B63A74A2-5E41-4BD4-8FF2-728A7A443CC2}">
      <dgm:prSet phldrT="[Текст]"/>
      <dgm:spPr/>
      <dgm:t>
        <a:bodyPr/>
        <a:lstStyle/>
        <a:p>
          <a:r>
            <a:rPr lang="ru-RU" dirty="0" smtClean="0"/>
            <a:t>Предмет взаимодействия</a:t>
          </a:r>
          <a:endParaRPr lang="ru-RU" dirty="0"/>
        </a:p>
      </dgm:t>
    </dgm:pt>
    <dgm:pt modelId="{84255126-935F-4344-9A18-A7E1755550EC}" type="parTrans" cxnId="{F64E9ECD-0E2B-4C71-A91F-815FCB4792FE}">
      <dgm:prSet/>
      <dgm:spPr/>
      <dgm:t>
        <a:bodyPr/>
        <a:lstStyle/>
        <a:p>
          <a:endParaRPr lang="ru-RU"/>
        </a:p>
      </dgm:t>
    </dgm:pt>
    <dgm:pt modelId="{34A707C7-7279-41FC-B99E-2320C6683C24}" type="sibTrans" cxnId="{F64E9ECD-0E2B-4C71-A91F-815FCB4792FE}">
      <dgm:prSet/>
      <dgm:spPr/>
      <dgm:t>
        <a:bodyPr/>
        <a:lstStyle/>
        <a:p>
          <a:endParaRPr lang="ru-RU"/>
        </a:p>
      </dgm:t>
    </dgm:pt>
    <dgm:pt modelId="{3781BACA-6228-4BE4-A5CA-1ABD9111D281}">
      <dgm:prSet phldrT="[Текст]"/>
      <dgm:spPr/>
      <dgm:t>
        <a:bodyPr/>
        <a:lstStyle/>
        <a:p>
          <a:r>
            <a:rPr lang="ru-RU" dirty="0" smtClean="0"/>
            <a:t>Социальные нормы</a:t>
          </a:r>
          <a:endParaRPr lang="ru-RU" dirty="0"/>
        </a:p>
      </dgm:t>
    </dgm:pt>
    <dgm:pt modelId="{B8F6FEB2-020B-4436-9BB4-32C525863094}" type="parTrans" cxnId="{A94420AE-0D02-45AC-8F98-BA4826075BEA}">
      <dgm:prSet/>
      <dgm:spPr/>
      <dgm:t>
        <a:bodyPr/>
        <a:lstStyle/>
        <a:p>
          <a:endParaRPr lang="ru-RU"/>
        </a:p>
      </dgm:t>
    </dgm:pt>
    <dgm:pt modelId="{62B7C7EB-D173-46C2-BE60-E71E4E2CBD87}" type="sibTrans" cxnId="{A94420AE-0D02-45AC-8F98-BA4826075BEA}">
      <dgm:prSet/>
      <dgm:spPr/>
      <dgm:t>
        <a:bodyPr/>
        <a:lstStyle/>
        <a:p>
          <a:endParaRPr lang="ru-RU"/>
        </a:p>
      </dgm:t>
    </dgm:pt>
    <dgm:pt modelId="{B952729D-2B90-4E8E-B654-F7A39BC4CBD9}">
      <dgm:prSet phldrT="[Текст]"/>
      <dgm:spPr/>
      <dgm:t>
        <a:bodyPr/>
        <a:lstStyle/>
        <a:p>
          <a:r>
            <a:rPr lang="ru-RU" dirty="0" smtClean="0"/>
            <a:t>Формальные правила</a:t>
          </a:r>
          <a:endParaRPr lang="ru-RU" dirty="0"/>
        </a:p>
      </dgm:t>
    </dgm:pt>
    <dgm:pt modelId="{702251C8-4102-4FA8-8EF0-F96D8FEAD8CA}" type="parTrans" cxnId="{8151A71C-9147-445B-97FA-D8AE79D471A1}">
      <dgm:prSet/>
      <dgm:spPr/>
      <dgm:t>
        <a:bodyPr/>
        <a:lstStyle/>
        <a:p>
          <a:endParaRPr lang="ru-RU"/>
        </a:p>
      </dgm:t>
    </dgm:pt>
    <dgm:pt modelId="{E42674F6-4C19-41CB-B986-7403F40CED56}" type="sibTrans" cxnId="{8151A71C-9147-445B-97FA-D8AE79D471A1}">
      <dgm:prSet/>
      <dgm:spPr/>
      <dgm:t>
        <a:bodyPr/>
        <a:lstStyle/>
        <a:p>
          <a:endParaRPr lang="ru-RU"/>
        </a:p>
      </dgm:t>
    </dgm:pt>
    <dgm:pt modelId="{6A39C357-5FE7-485E-8E31-11D2DB832265}" type="pres">
      <dgm:prSet presAssocID="{C344C785-6E97-4F5A-9DDE-4D157F2ECB5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DA5E2E-0695-4533-AB6B-E0766D23A59A}" type="pres">
      <dgm:prSet presAssocID="{13FC4AB9-E1D9-4E01-812F-02DE3D4C6553}" presName="centerShape" presStyleLbl="node0" presStyleIdx="0" presStyleCnt="1"/>
      <dgm:spPr/>
      <dgm:t>
        <a:bodyPr/>
        <a:lstStyle/>
        <a:p>
          <a:endParaRPr lang="ru-RU"/>
        </a:p>
      </dgm:t>
    </dgm:pt>
    <dgm:pt modelId="{B008FF43-5B50-4EC7-A0AC-AAC31D3E93B8}" type="pres">
      <dgm:prSet presAssocID="{48CB996C-AB09-4EF6-947E-9EE35E108B9E}" presName="Name9" presStyleLbl="parChTrans1D2" presStyleIdx="0" presStyleCnt="4"/>
      <dgm:spPr/>
      <dgm:t>
        <a:bodyPr/>
        <a:lstStyle/>
        <a:p>
          <a:endParaRPr lang="ru-RU"/>
        </a:p>
      </dgm:t>
    </dgm:pt>
    <dgm:pt modelId="{7259CA71-07A1-4422-915E-53A631DAC61E}" type="pres">
      <dgm:prSet presAssocID="{48CB996C-AB09-4EF6-947E-9EE35E108B9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EC1BD2C-8ECB-407D-8666-D8524219177E}" type="pres">
      <dgm:prSet presAssocID="{FB88332A-5CA9-4014-A9D1-375512DF418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1D234-751F-4C1F-A765-D56DAD09A8B4}" type="pres">
      <dgm:prSet presAssocID="{84255126-935F-4344-9A18-A7E1755550EC}" presName="Name9" presStyleLbl="parChTrans1D2" presStyleIdx="1" presStyleCnt="4"/>
      <dgm:spPr/>
      <dgm:t>
        <a:bodyPr/>
        <a:lstStyle/>
        <a:p>
          <a:endParaRPr lang="ru-RU"/>
        </a:p>
      </dgm:t>
    </dgm:pt>
    <dgm:pt modelId="{29AB44F0-4D4E-4559-8B3C-3D4D90894AA9}" type="pres">
      <dgm:prSet presAssocID="{84255126-935F-4344-9A18-A7E1755550EC}" presName="connTx" presStyleLbl="parChTrans1D2" presStyleIdx="1" presStyleCnt="4"/>
      <dgm:spPr/>
      <dgm:t>
        <a:bodyPr/>
        <a:lstStyle/>
        <a:p>
          <a:endParaRPr lang="ru-RU"/>
        </a:p>
      </dgm:t>
    </dgm:pt>
    <dgm:pt modelId="{73A43052-304B-4472-A88F-0B43A4A14466}" type="pres">
      <dgm:prSet presAssocID="{B63A74A2-5E41-4BD4-8FF2-728A7A443CC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5A4EAF-D7A3-4987-90E9-C93EB64908ED}" type="pres">
      <dgm:prSet presAssocID="{B8F6FEB2-020B-4436-9BB4-32C525863094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81FC9F-2490-4715-A990-38B678901882}" type="pres">
      <dgm:prSet presAssocID="{B8F6FEB2-020B-4436-9BB4-32C52586309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F90A176-25E3-4B51-8F5E-266F4A9D0D13}" type="pres">
      <dgm:prSet presAssocID="{3781BACA-6228-4BE4-A5CA-1ABD9111D2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3BAD37-4F44-45C7-9CC6-380CECC2109E}" type="pres">
      <dgm:prSet presAssocID="{702251C8-4102-4FA8-8EF0-F96D8FEAD8CA}" presName="Name9" presStyleLbl="parChTrans1D2" presStyleIdx="3" presStyleCnt="4"/>
      <dgm:spPr/>
      <dgm:t>
        <a:bodyPr/>
        <a:lstStyle/>
        <a:p>
          <a:endParaRPr lang="ru-RU"/>
        </a:p>
      </dgm:t>
    </dgm:pt>
    <dgm:pt modelId="{B311926A-2330-4F8C-8F38-A75368ABF3D2}" type="pres">
      <dgm:prSet presAssocID="{702251C8-4102-4FA8-8EF0-F96D8FEAD8C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E50AF33A-1033-420C-A496-979A3AE35FD1}" type="pres">
      <dgm:prSet presAssocID="{B952729D-2B90-4E8E-B654-F7A39BC4CB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856CB-8062-47C1-A344-62D8D3D2F0D3}" type="presOf" srcId="{3781BACA-6228-4BE4-A5CA-1ABD9111D281}" destId="{8F90A176-25E3-4B51-8F5E-266F4A9D0D13}" srcOrd="0" destOrd="0" presId="urn:microsoft.com/office/officeart/2005/8/layout/radial1"/>
    <dgm:cxn modelId="{5C7C29C1-0A38-4773-BDE7-04BD5B85ED47}" type="presOf" srcId="{B952729D-2B90-4E8E-B654-F7A39BC4CBD9}" destId="{E50AF33A-1033-420C-A496-979A3AE35FD1}" srcOrd="0" destOrd="0" presId="urn:microsoft.com/office/officeart/2005/8/layout/radial1"/>
    <dgm:cxn modelId="{ADB8EE9F-C12E-44B9-BADE-EB599C1449FA}" type="presOf" srcId="{702251C8-4102-4FA8-8EF0-F96D8FEAD8CA}" destId="{083BAD37-4F44-45C7-9CC6-380CECC2109E}" srcOrd="0" destOrd="0" presId="urn:microsoft.com/office/officeart/2005/8/layout/radial1"/>
    <dgm:cxn modelId="{7D7A2FB5-CF58-4F76-A07C-7A5D1784405E}" type="presOf" srcId="{B63A74A2-5E41-4BD4-8FF2-728A7A443CC2}" destId="{73A43052-304B-4472-A88F-0B43A4A14466}" srcOrd="0" destOrd="0" presId="urn:microsoft.com/office/officeart/2005/8/layout/radial1"/>
    <dgm:cxn modelId="{DFE442F6-7A1C-4DB5-A822-4D665F46E48F}" srcId="{13FC4AB9-E1D9-4E01-812F-02DE3D4C6553}" destId="{FB88332A-5CA9-4014-A9D1-375512DF4186}" srcOrd="0" destOrd="0" parTransId="{48CB996C-AB09-4EF6-947E-9EE35E108B9E}" sibTransId="{4738C7FA-BFC0-43DB-96FF-AFEED7160316}"/>
    <dgm:cxn modelId="{C37B1CD9-0C10-4F5A-9214-E22F112FEB9A}" type="presOf" srcId="{84255126-935F-4344-9A18-A7E1755550EC}" destId="{29AB44F0-4D4E-4559-8B3C-3D4D90894AA9}" srcOrd="1" destOrd="0" presId="urn:microsoft.com/office/officeart/2005/8/layout/radial1"/>
    <dgm:cxn modelId="{5EACF3C5-63A7-4390-86FE-1684284F7D58}" type="presOf" srcId="{FB88332A-5CA9-4014-A9D1-375512DF4186}" destId="{3EC1BD2C-8ECB-407D-8666-D8524219177E}" srcOrd="0" destOrd="0" presId="urn:microsoft.com/office/officeart/2005/8/layout/radial1"/>
    <dgm:cxn modelId="{1B2E4170-8E89-49DE-B790-DF18F853F0DF}" type="presOf" srcId="{702251C8-4102-4FA8-8EF0-F96D8FEAD8CA}" destId="{B311926A-2330-4F8C-8F38-A75368ABF3D2}" srcOrd="1" destOrd="0" presId="urn:microsoft.com/office/officeart/2005/8/layout/radial1"/>
    <dgm:cxn modelId="{04F9DC20-3CF7-4860-8458-186B865BF7FF}" type="presOf" srcId="{C344C785-6E97-4F5A-9DDE-4D157F2ECB53}" destId="{6A39C357-5FE7-485E-8E31-11D2DB832265}" srcOrd="0" destOrd="0" presId="urn:microsoft.com/office/officeart/2005/8/layout/radial1"/>
    <dgm:cxn modelId="{8151A71C-9147-445B-97FA-D8AE79D471A1}" srcId="{13FC4AB9-E1D9-4E01-812F-02DE3D4C6553}" destId="{B952729D-2B90-4E8E-B654-F7A39BC4CBD9}" srcOrd="3" destOrd="0" parTransId="{702251C8-4102-4FA8-8EF0-F96D8FEAD8CA}" sibTransId="{E42674F6-4C19-41CB-B986-7403F40CED56}"/>
    <dgm:cxn modelId="{E90922FE-7229-44D4-8BFF-602845227A88}" type="presOf" srcId="{13FC4AB9-E1D9-4E01-812F-02DE3D4C6553}" destId="{A6DA5E2E-0695-4533-AB6B-E0766D23A59A}" srcOrd="0" destOrd="0" presId="urn:microsoft.com/office/officeart/2005/8/layout/radial1"/>
    <dgm:cxn modelId="{37F40BD7-65E3-407B-8FAE-04AF10B1E34A}" srcId="{C344C785-6E97-4F5A-9DDE-4D157F2ECB53}" destId="{13FC4AB9-E1D9-4E01-812F-02DE3D4C6553}" srcOrd="0" destOrd="0" parTransId="{C7EC1D08-17CF-4B40-A788-B2E2403E76C0}" sibTransId="{C342821D-7FF8-4A13-973D-7642C8CBA988}"/>
    <dgm:cxn modelId="{50BBD3F4-1046-4CBD-A9A2-25B6B90A700E}" type="presOf" srcId="{B8F6FEB2-020B-4436-9BB4-32C525863094}" destId="{1B5A4EAF-D7A3-4987-90E9-C93EB64908ED}" srcOrd="0" destOrd="0" presId="urn:microsoft.com/office/officeart/2005/8/layout/radial1"/>
    <dgm:cxn modelId="{F64E9ECD-0E2B-4C71-A91F-815FCB4792FE}" srcId="{13FC4AB9-E1D9-4E01-812F-02DE3D4C6553}" destId="{B63A74A2-5E41-4BD4-8FF2-728A7A443CC2}" srcOrd="1" destOrd="0" parTransId="{84255126-935F-4344-9A18-A7E1755550EC}" sibTransId="{34A707C7-7279-41FC-B99E-2320C6683C24}"/>
    <dgm:cxn modelId="{A94420AE-0D02-45AC-8F98-BA4826075BEA}" srcId="{13FC4AB9-E1D9-4E01-812F-02DE3D4C6553}" destId="{3781BACA-6228-4BE4-A5CA-1ABD9111D281}" srcOrd="2" destOrd="0" parTransId="{B8F6FEB2-020B-4436-9BB4-32C525863094}" sibTransId="{62B7C7EB-D173-46C2-BE60-E71E4E2CBD87}"/>
    <dgm:cxn modelId="{CAAAFB08-2D32-4A32-8486-5AF7FF5D658F}" type="presOf" srcId="{48CB996C-AB09-4EF6-947E-9EE35E108B9E}" destId="{B008FF43-5B50-4EC7-A0AC-AAC31D3E93B8}" srcOrd="0" destOrd="0" presId="urn:microsoft.com/office/officeart/2005/8/layout/radial1"/>
    <dgm:cxn modelId="{5B3008DD-4C0E-47F7-B2BC-1C9EC3CD2539}" type="presOf" srcId="{84255126-935F-4344-9A18-A7E1755550EC}" destId="{0FE1D234-751F-4C1F-A765-D56DAD09A8B4}" srcOrd="0" destOrd="0" presId="urn:microsoft.com/office/officeart/2005/8/layout/radial1"/>
    <dgm:cxn modelId="{74F4BD3B-0E96-4245-817B-B0BDD0877413}" type="presOf" srcId="{B8F6FEB2-020B-4436-9BB4-32C525863094}" destId="{A281FC9F-2490-4715-A990-38B678901882}" srcOrd="1" destOrd="0" presId="urn:microsoft.com/office/officeart/2005/8/layout/radial1"/>
    <dgm:cxn modelId="{4F227708-FC48-46CE-B9FB-F2A08D50F33A}" type="presOf" srcId="{48CB996C-AB09-4EF6-947E-9EE35E108B9E}" destId="{7259CA71-07A1-4422-915E-53A631DAC61E}" srcOrd="1" destOrd="0" presId="urn:microsoft.com/office/officeart/2005/8/layout/radial1"/>
    <dgm:cxn modelId="{DD740370-48E1-417F-84D2-395D53A6B826}" type="presParOf" srcId="{6A39C357-5FE7-485E-8E31-11D2DB832265}" destId="{A6DA5E2E-0695-4533-AB6B-E0766D23A59A}" srcOrd="0" destOrd="0" presId="urn:microsoft.com/office/officeart/2005/8/layout/radial1"/>
    <dgm:cxn modelId="{46ACBE36-F64A-46B1-8021-5B0DCE0B4B48}" type="presParOf" srcId="{6A39C357-5FE7-485E-8E31-11D2DB832265}" destId="{B008FF43-5B50-4EC7-A0AC-AAC31D3E93B8}" srcOrd="1" destOrd="0" presId="urn:microsoft.com/office/officeart/2005/8/layout/radial1"/>
    <dgm:cxn modelId="{BBD6FA8B-28F3-4D6A-ADDB-A76A2FA76440}" type="presParOf" srcId="{B008FF43-5B50-4EC7-A0AC-AAC31D3E93B8}" destId="{7259CA71-07A1-4422-915E-53A631DAC61E}" srcOrd="0" destOrd="0" presId="urn:microsoft.com/office/officeart/2005/8/layout/radial1"/>
    <dgm:cxn modelId="{27B168F3-E70E-4F4E-AC8A-9450BFE1041F}" type="presParOf" srcId="{6A39C357-5FE7-485E-8E31-11D2DB832265}" destId="{3EC1BD2C-8ECB-407D-8666-D8524219177E}" srcOrd="2" destOrd="0" presId="urn:microsoft.com/office/officeart/2005/8/layout/radial1"/>
    <dgm:cxn modelId="{F94DC580-C808-4114-9948-CA31D35F5AEA}" type="presParOf" srcId="{6A39C357-5FE7-485E-8E31-11D2DB832265}" destId="{0FE1D234-751F-4C1F-A765-D56DAD09A8B4}" srcOrd="3" destOrd="0" presId="urn:microsoft.com/office/officeart/2005/8/layout/radial1"/>
    <dgm:cxn modelId="{6A365C7D-B16C-49BF-9161-4363A189F541}" type="presParOf" srcId="{0FE1D234-751F-4C1F-A765-D56DAD09A8B4}" destId="{29AB44F0-4D4E-4559-8B3C-3D4D90894AA9}" srcOrd="0" destOrd="0" presId="urn:microsoft.com/office/officeart/2005/8/layout/radial1"/>
    <dgm:cxn modelId="{6CBDAE45-F8AD-4F00-9CB6-CB8F0A37AD72}" type="presParOf" srcId="{6A39C357-5FE7-485E-8E31-11D2DB832265}" destId="{73A43052-304B-4472-A88F-0B43A4A14466}" srcOrd="4" destOrd="0" presId="urn:microsoft.com/office/officeart/2005/8/layout/radial1"/>
    <dgm:cxn modelId="{AEBFF97E-2DD6-47FD-B9CD-A83C50D6A96E}" type="presParOf" srcId="{6A39C357-5FE7-485E-8E31-11D2DB832265}" destId="{1B5A4EAF-D7A3-4987-90E9-C93EB64908ED}" srcOrd="5" destOrd="0" presId="urn:microsoft.com/office/officeart/2005/8/layout/radial1"/>
    <dgm:cxn modelId="{FF01322D-8992-4758-973F-2243CC9C375E}" type="presParOf" srcId="{1B5A4EAF-D7A3-4987-90E9-C93EB64908ED}" destId="{A281FC9F-2490-4715-A990-38B678901882}" srcOrd="0" destOrd="0" presId="urn:microsoft.com/office/officeart/2005/8/layout/radial1"/>
    <dgm:cxn modelId="{6519F3D3-DA28-4474-8EE6-9B5BB5C55982}" type="presParOf" srcId="{6A39C357-5FE7-485E-8E31-11D2DB832265}" destId="{8F90A176-25E3-4B51-8F5E-266F4A9D0D13}" srcOrd="6" destOrd="0" presId="urn:microsoft.com/office/officeart/2005/8/layout/radial1"/>
    <dgm:cxn modelId="{00EFC804-3C53-465F-8CAC-41F63B45FB34}" type="presParOf" srcId="{6A39C357-5FE7-485E-8E31-11D2DB832265}" destId="{083BAD37-4F44-45C7-9CC6-380CECC2109E}" srcOrd="7" destOrd="0" presId="urn:microsoft.com/office/officeart/2005/8/layout/radial1"/>
    <dgm:cxn modelId="{D6CDFA11-C4C3-4359-B030-98391E69EB79}" type="presParOf" srcId="{083BAD37-4F44-45C7-9CC6-380CECC2109E}" destId="{B311926A-2330-4F8C-8F38-A75368ABF3D2}" srcOrd="0" destOrd="0" presId="urn:microsoft.com/office/officeart/2005/8/layout/radial1"/>
    <dgm:cxn modelId="{5B78798C-CE5D-45F0-A51F-7D6DEC7D72C0}" type="presParOf" srcId="{6A39C357-5FE7-485E-8E31-11D2DB832265}" destId="{E50AF33A-1033-420C-A496-979A3AE35F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C0D373-8976-46EB-A33D-77E95572AB2E}">
      <dsp:nvSpPr>
        <dsp:cNvPr id="0" name=""/>
        <dsp:cNvSpPr/>
      </dsp:nvSpPr>
      <dsp:spPr>
        <a:xfrm>
          <a:off x="1465419" y="662857"/>
          <a:ext cx="2474097" cy="165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Основа – общественная потребность.</a:t>
          </a:r>
          <a:endParaRPr lang="ru-RU" sz="1500" kern="1200" dirty="0"/>
        </a:p>
      </dsp:txBody>
      <dsp:txXfrm>
        <a:off x="1861274" y="662857"/>
        <a:ext cx="2078241" cy="1650222"/>
      </dsp:txXfrm>
    </dsp:sp>
    <dsp:sp modelId="{6AAFC419-7E46-44D8-9806-027DFFBA10B7}">
      <dsp:nvSpPr>
        <dsp:cNvPr id="0" name=""/>
        <dsp:cNvSpPr/>
      </dsp:nvSpPr>
      <dsp:spPr>
        <a:xfrm>
          <a:off x="1465419" y="2313080"/>
          <a:ext cx="2474097" cy="165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Феномен институционального доверия.</a:t>
          </a:r>
          <a:endParaRPr lang="ru-RU" sz="1500" kern="1200" dirty="0"/>
        </a:p>
      </dsp:txBody>
      <dsp:txXfrm>
        <a:off x="1861274" y="2313080"/>
        <a:ext cx="2078241" cy="1650222"/>
      </dsp:txXfrm>
    </dsp:sp>
    <dsp:sp modelId="{C2C403A1-F6DC-4C69-9091-102DDBA8C786}">
      <dsp:nvSpPr>
        <dsp:cNvPr id="0" name=""/>
        <dsp:cNvSpPr/>
      </dsp:nvSpPr>
      <dsp:spPr>
        <a:xfrm>
          <a:off x="1465419" y="3963303"/>
          <a:ext cx="2474097" cy="165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Институциональное управление – это особый, специфический вид управления, где большую роль играет самоуправление</a:t>
          </a:r>
          <a:endParaRPr lang="ru-RU" sz="1500" kern="1200" dirty="0"/>
        </a:p>
      </dsp:txBody>
      <dsp:txXfrm>
        <a:off x="1861274" y="3963303"/>
        <a:ext cx="2078241" cy="1650222"/>
      </dsp:txXfrm>
    </dsp:sp>
    <dsp:sp modelId="{EF58144A-493D-45DC-8F31-F3333DE41BD0}">
      <dsp:nvSpPr>
        <dsp:cNvPr id="0" name=""/>
        <dsp:cNvSpPr/>
      </dsp:nvSpPr>
      <dsp:spPr>
        <a:xfrm>
          <a:off x="145900" y="3098"/>
          <a:ext cx="1649398" cy="1649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Теория социальных институтов</a:t>
          </a:r>
          <a:endParaRPr lang="ru-RU" sz="1500" kern="1200" dirty="0"/>
        </a:p>
      </dsp:txBody>
      <dsp:txXfrm>
        <a:off x="145900" y="3098"/>
        <a:ext cx="1649398" cy="1649398"/>
      </dsp:txXfrm>
    </dsp:sp>
    <dsp:sp modelId="{EFADF5EB-6D17-43FA-88FF-7EDF35017FA4}">
      <dsp:nvSpPr>
        <dsp:cNvPr id="0" name=""/>
        <dsp:cNvSpPr/>
      </dsp:nvSpPr>
      <dsp:spPr>
        <a:xfrm>
          <a:off x="5588914" y="662857"/>
          <a:ext cx="2474097" cy="165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Основа – в большей или меньшей степени субъективно формулируемая цель. </a:t>
          </a:r>
          <a:endParaRPr lang="ru-RU" sz="1500" kern="1200" dirty="0"/>
        </a:p>
      </dsp:txBody>
      <dsp:txXfrm>
        <a:off x="5984769" y="662857"/>
        <a:ext cx="2078241" cy="1650222"/>
      </dsp:txXfrm>
    </dsp:sp>
    <dsp:sp modelId="{6C28A97E-2092-47D8-8A31-F05A477C574E}">
      <dsp:nvSpPr>
        <dsp:cNvPr id="0" name=""/>
        <dsp:cNvSpPr/>
      </dsp:nvSpPr>
      <dsp:spPr>
        <a:xfrm>
          <a:off x="5588914" y="2313080"/>
          <a:ext cx="2474097" cy="165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Социальные организации – это теория организаций и связанный с ней менеджмент. </a:t>
          </a:r>
          <a:endParaRPr lang="ru-RU" sz="1500" kern="1200" dirty="0"/>
        </a:p>
      </dsp:txBody>
      <dsp:txXfrm>
        <a:off x="5984769" y="2313080"/>
        <a:ext cx="2078241" cy="1650222"/>
      </dsp:txXfrm>
    </dsp:sp>
    <dsp:sp modelId="{8C99F8AE-B6CA-4DE4-89E9-6BB3AC463ACC}">
      <dsp:nvSpPr>
        <dsp:cNvPr id="0" name=""/>
        <dsp:cNvSpPr/>
      </dsp:nvSpPr>
      <dsp:spPr>
        <a:xfrm>
          <a:off x="5588914" y="3963303"/>
          <a:ext cx="2474097" cy="16502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Проблема лояльности персонала к деятельности организации.</a:t>
          </a:r>
          <a:endParaRPr lang="ru-RU" sz="1500" kern="1200" dirty="0"/>
        </a:p>
      </dsp:txBody>
      <dsp:txXfrm>
        <a:off x="5984769" y="3963303"/>
        <a:ext cx="2078241" cy="1650222"/>
      </dsp:txXfrm>
    </dsp:sp>
    <dsp:sp modelId="{D2C4891B-682B-4435-A1FA-30EA255EF490}">
      <dsp:nvSpPr>
        <dsp:cNvPr id="0" name=""/>
        <dsp:cNvSpPr/>
      </dsp:nvSpPr>
      <dsp:spPr>
        <a:xfrm>
          <a:off x="4269395" y="3098"/>
          <a:ext cx="1649398" cy="16493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Теория социальных организаций</a:t>
          </a:r>
          <a:endParaRPr lang="ru-RU" sz="1500" kern="1200" dirty="0"/>
        </a:p>
      </dsp:txBody>
      <dsp:txXfrm>
        <a:off x="4269395" y="3098"/>
        <a:ext cx="1649398" cy="16493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DA5E2E-0695-4533-AB6B-E0766D23A59A}">
      <dsp:nvSpPr>
        <dsp:cNvPr id="0" name=""/>
        <dsp:cNvSpPr/>
      </dsp:nvSpPr>
      <dsp:spPr>
        <a:xfrm>
          <a:off x="1691203" y="1891973"/>
          <a:ext cx="1298112" cy="129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Основные элементы</a:t>
          </a:r>
          <a:endParaRPr lang="ru-RU" sz="1400" kern="1200" dirty="0"/>
        </a:p>
      </dsp:txBody>
      <dsp:txXfrm>
        <a:off x="1691203" y="1891973"/>
        <a:ext cx="1298112" cy="1298112"/>
      </dsp:txXfrm>
    </dsp:sp>
    <dsp:sp modelId="{B008FF43-5B50-4EC7-A0AC-AAC31D3E93B8}">
      <dsp:nvSpPr>
        <dsp:cNvPr id="0" name=""/>
        <dsp:cNvSpPr/>
      </dsp:nvSpPr>
      <dsp:spPr>
        <a:xfrm rot="16200000">
          <a:off x="2144771" y="1671524"/>
          <a:ext cx="3909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90976" y="249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2330485" y="1686711"/>
        <a:ext cx="19548" cy="19548"/>
      </dsp:txXfrm>
    </dsp:sp>
    <dsp:sp modelId="{3EC1BD2C-8ECB-407D-8666-D8524219177E}">
      <dsp:nvSpPr>
        <dsp:cNvPr id="0" name=""/>
        <dsp:cNvSpPr/>
      </dsp:nvSpPr>
      <dsp:spPr>
        <a:xfrm>
          <a:off x="1691203" y="202884"/>
          <a:ext cx="1298112" cy="129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Субъекты</a:t>
          </a:r>
          <a:endParaRPr lang="ru-RU" sz="900" kern="1200" dirty="0"/>
        </a:p>
      </dsp:txBody>
      <dsp:txXfrm>
        <a:off x="1691203" y="202884"/>
        <a:ext cx="1298112" cy="1298112"/>
      </dsp:txXfrm>
    </dsp:sp>
    <dsp:sp modelId="{0FE1D234-751F-4C1F-A765-D56DAD09A8B4}">
      <dsp:nvSpPr>
        <dsp:cNvPr id="0" name=""/>
        <dsp:cNvSpPr/>
      </dsp:nvSpPr>
      <dsp:spPr>
        <a:xfrm>
          <a:off x="2989316" y="2516069"/>
          <a:ext cx="3909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90976" y="249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75030" y="2531255"/>
        <a:ext cx="19548" cy="19548"/>
      </dsp:txXfrm>
    </dsp:sp>
    <dsp:sp modelId="{73A43052-304B-4472-A88F-0B43A4A14466}">
      <dsp:nvSpPr>
        <dsp:cNvPr id="0" name=""/>
        <dsp:cNvSpPr/>
      </dsp:nvSpPr>
      <dsp:spPr>
        <a:xfrm>
          <a:off x="3380292" y="1891973"/>
          <a:ext cx="1298112" cy="129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Предмет взаимодействия</a:t>
          </a:r>
          <a:endParaRPr lang="ru-RU" sz="900" kern="1200" dirty="0"/>
        </a:p>
      </dsp:txBody>
      <dsp:txXfrm>
        <a:off x="3380292" y="1891973"/>
        <a:ext cx="1298112" cy="1298112"/>
      </dsp:txXfrm>
    </dsp:sp>
    <dsp:sp modelId="{1B5A4EAF-D7A3-4987-90E9-C93EB64908ED}">
      <dsp:nvSpPr>
        <dsp:cNvPr id="0" name=""/>
        <dsp:cNvSpPr/>
      </dsp:nvSpPr>
      <dsp:spPr>
        <a:xfrm rot="5400000">
          <a:off x="2144771" y="3360613"/>
          <a:ext cx="3909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90976" y="249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5400000">
        <a:off x="2330485" y="3375800"/>
        <a:ext cx="19548" cy="19548"/>
      </dsp:txXfrm>
    </dsp:sp>
    <dsp:sp modelId="{8F90A176-25E3-4B51-8F5E-266F4A9D0D13}">
      <dsp:nvSpPr>
        <dsp:cNvPr id="0" name=""/>
        <dsp:cNvSpPr/>
      </dsp:nvSpPr>
      <dsp:spPr>
        <a:xfrm>
          <a:off x="1691203" y="3581062"/>
          <a:ext cx="1298112" cy="129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Социальные нормы</a:t>
          </a:r>
          <a:endParaRPr lang="ru-RU" sz="900" kern="1200" dirty="0"/>
        </a:p>
      </dsp:txBody>
      <dsp:txXfrm>
        <a:off x="1691203" y="3581062"/>
        <a:ext cx="1298112" cy="1298112"/>
      </dsp:txXfrm>
    </dsp:sp>
    <dsp:sp modelId="{083BAD37-4F44-45C7-9CC6-380CECC2109E}">
      <dsp:nvSpPr>
        <dsp:cNvPr id="0" name=""/>
        <dsp:cNvSpPr/>
      </dsp:nvSpPr>
      <dsp:spPr>
        <a:xfrm rot="10800000">
          <a:off x="1300227" y="2516069"/>
          <a:ext cx="390976" cy="49921"/>
        </a:xfrm>
        <a:custGeom>
          <a:avLst/>
          <a:gdLst/>
          <a:ahLst/>
          <a:cxnLst/>
          <a:rect l="0" t="0" r="0" b="0"/>
          <a:pathLst>
            <a:path>
              <a:moveTo>
                <a:pt x="0" y="24960"/>
              </a:moveTo>
              <a:lnTo>
                <a:pt x="390976" y="249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485941" y="2531255"/>
        <a:ext cx="19548" cy="19548"/>
      </dsp:txXfrm>
    </dsp:sp>
    <dsp:sp modelId="{E50AF33A-1033-420C-A496-979A3AE35FD1}">
      <dsp:nvSpPr>
        <dsp:cNvPr id="0" name=""/>
        <dsp:cNvSpPr/>
      </dsp:nvSpPr>
      <dsp:spPr>
        <a:xfrm>
          <a:off x="2114" y="1891973"/>
          <a:ext cx="1298112" cy="1298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Формальные правила</a:t>
          </a:r>
          <a:endParaRPr lang="ru-RU" sz="900" kern="1200" dirty="0"/>
        </a:p>
      </dsp:txBody>
      <dsp:txXfrm>
        <a:off x="2114" y="1891973"/>
        <a:ext cx="1298112" cy="1298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Социологический взгляд на феномен доверия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3645024"/>
            <a:ext cx="7690048" cy="2880320"/>
          </a:xfrm>
        </p:spPr>
        <p:txBody>
          <a:bodyPr>
            <a:normAutofit/>
          </a:bodyPr>
          <a:lstStyle/>
          <a:p>
            <a:pPr lvl="0" algn="r">
              <a:lnSpc>
                <a:spcPct val="120000"/>
              </a:lnSpc>
              <a:buClr>
                <a:srgbClr val="0BD0D9"/>
              </a:buClr>
              <a:buNone/>
            </a:pP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lnSpc>
                <a:spcPct val="120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 sz="28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Быстрянцев </a:t>
            </a:r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Сергей Борисович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r">
              <a:lnSpc>
                <a:spcPct val="120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Доктор социологических наук,</a:t>
            </a:r>
          </a:p>
          <a:p>
            <a:pPr lvl="0" algn="r">
              <a:lnSpc>
                <a:spcPct val="120000"/>
              </a:lnSpc>
              <a:spcAft>
                <a:spcPts val="1000"/>
              </a:spcAft>
              <a:buClr>
                <a:srgbClr val="0BD0D9"/>
              </a:buClr>
            </a:pPr>
            <a:r>
              <a:rPr lang="ru-RU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Профессор </a:t>
            </a:r>
            <a:r>
              <a:rPr lang="ru-RU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Санкт-Петербургского государственного экономического университета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5"/>
            <a:ext cx="7560840" cy="1656184"/>
          </a:xfrm>
        </p:spPr>
        <p:txBody>
          <a:bodyPr/>
          <a:lstStyle/>
          <a:p>
            <a:r>
              <a:rPr lang="ru-RU" dirty="0" smtClean="0"/>
              <a:t>Для следующего поколения социологов была характерна попытка очень </a:t>
            </a:r>
            <a:r>
              <a:rPr lang="ru-RU" dirty="0"/>
              <a:t>определённо,  жестко разграничивать сферу объективных явлений в общественной жизни и философские, в частности, </a:t>
            </a:r>
            <a:r>
              <a:rPr lang="ru-RU" dirty="0" err="1"/>
              <a:t>аксеологические</a:t>
            </a:r>
            <a:r>
              <a:rPr lang="ru-RU" dirty="0"/>
              <a:t> понятия.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763284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Маркс: «общество - общественно-экономическая формация, </a:t>
            </a:r>
            <a:r>
              <a:rPr lang="ru-RU" dirty="0"/>
              <a:t>в рамках которой классы как гигантские заводы производили социальные мифы, иллюзии и идеологии, политического, правового, религиозного, морального и художественного толка</a:t>
            </a:r>
            <a:r>
              <a:rPr lang="ru-RU" dirty="0" smtClean="0"/>
              <a:t>. Доверие оказывалось вне интереса.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7632848" cy="3240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Дюркгейм: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сознание  </a:t>
            </a:r>
            <a:r>
              <a:rPr lang="ru-RU" dirty="0"/>
              <a:t>человека  не обладает достаточной силой для того, чтобы чувствовать реальность социальной жизни. </a:t>
            </a: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 «</a:t>
            </a:r>
            <a:r>
              <a:rPr lang="ru-RU" dirty="0" err="1" smtClean="0"/>
              <a:t>Предпонятия</a:t>
            </a:r>
            <a:r>
              <a:rPr lang="ru-RU" dirty="0"/>
              <a:t>» - общие представления, которые используются в обыденной жизни. </a:t>
            </a:r>
            <a:r>
              <a:rPr lang="ru-RU" dirty="0" smtClean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отстаивал </a:t>
            </a:r>
            <a:r>
              <a:rPr lang="ru-RU" dirty="0"/>
              <a:t>науку от </a:t>
            </a:r>
            <a:r>
              <a:rPr lang="ru-RU" dirty="0" err="1"/>
              <a:t>спиритуалистской</a:t>
            </a:r>
            <a:r>
              <a:rPr lang="ru-RU" dirty="0"/>
              <a:t> философии, индивидуалистической экономики, утилитаристской этики, биологического </a:t>
            </a:r>
            <a:r>
              <a:rPr lang="ru-RU" dirty="0" err="1"/>
              <a:t>редукционизма</a:t>
            </a:r>
            <a:r>
              <a:rPr lang="ru-RU" dirty="0"/>
              <a:t> и </a:t>
            </a:r>
            <a:r>
              <a:rPr lang="ru-RU" dirty="0" smtClean="0"/>
              <a:t>др.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занимал антипсихологическую </a:t>
            </a:r>
            <a:r>
              <a:rPr lang="ru-RU" dirty="0" smtClean="0"/>
              <a:t>позицию.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доверие </a:t>
            </a:r>
            <a:r>
              <a:rPr lang="ru-RU" dirty="0"/>
              <a:t>как характеристика социальной жизни </a:t>
            </a:r>
            <a:r>
              <a:rPr lang="ru-RU" dirty="0" smtClean="0"/>
              <a:t>отсутствует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58960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7705" y="1801059"/>
            <a:ext cx="453650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М. Вебер: </a:t>
            </a:r>
            <a:r>
              <a:rPr lang="ru-RU" dirty="0"/>
              <a:t>важность ориентации на предполагаемый смысл действий другого человека.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307895" y="2737163"/>
            <a:ext cx="115212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709" y="3889291"/>
            <a:ext cx="45005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Доверие </a:t>
            </a:r>
            <a:r>
              <a:rPr lang="ru-RU" dirty="0" smtClean="0"/>
              <a:t>- выраженное </a:t>
            </a:r>
            <a:r>
              <a:rPr lang="ru-RU" dirty="0"/>
              <a:t>в действии, предпринятом в отношении партнёра, ожидание, что  реакции партнёра окажутся выгодными, понятными и предсказуемыми.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0523"/>
            <a:ext cx="3024748" cy="408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602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77871513"/>
              </p:ext>
            </p:extLst>
          </p:nvPr>
        </p:nvGraphicFramePr>
        <p:xfrm>
          <a:off x="323528" y="836712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94786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Интеракция – самая простая модель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3744416" cy="4824535"/>
          </a:xfrm>
        </p:spPr>
        <p:txBody>
          <a:bodyPr/>
          <a:lstStyle/>
          <a:p>
            <a:r>
              <a:rPr lang="ru-RU" dirty="0" smtClean="0"/>
              <a:t>Взаимодействие - взаимная </a:t>
            </a:r>
            <a:r>
              <a:rPr lang="ru-RU" dirty="0"/>
              <a:t>зависимость субъектов, которую можно наблюдать как направленные друг на друга социальные действия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«Действие</a:t>
            </a:r>
            <a:r>
              <a:rPr lang="ru-RU" dirty="0"/>
              <a:t>» - «ответное действие».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270240879"/>
              </p:ext>
            </p:extLst>
          </p:nvPr>
        </p:nvGraphicFramePr>
        <p:xfrm>
          <a:off x="3995936" y="1772817"/>
          <a:ext cx="4680520" cy="5082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256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315200" cy="1154097"/>
          </a:xfrm>
        </p:spPr>
        <p:txBody>
          <a:bodyPr/>
          <a:lstStyle/>
          <a:p>
            <a:pPr algn="ctr"/>
            <a:r>
              <a:rPr lang="ru-RU" dirty="0" smtClean="0"/>
              <a:t>Межличностное доверие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268760"/>
            <a:ext cx="2952328" cy="2232248"/>
          </a:xfrm>
        </p:spPr>
        <p:txBody>
          <a:bodyPr/>
          <a:lstStyle/>
          <a:p>
            <a:r>
              <a:rPr lang="ru-RU" dirty="0" smtClean="0"/>
              <a:t>Близкое к: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3179" y="1652941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3968" y="1652941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79512" y="2012981"/>
            <a:ext cx="338437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Аффективному действию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499992" y="2008491"/>
            <a:ext cx="316835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Традиционному действию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12976"/>
            <a:ext cx="338437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Конкретизированное доверие: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Наличие </a:t>
            </a:r>
            <a:r>
              <a:rPr lang="ru-RU" dirty="0"/>
              <a:t>доверия зависит от схожести между людьми, их происхождения, </a:t>
            </a:r>
            <a:r>
              <a:rPr lang="ru-RU" dirty="0" smtClean="0"/>
              <a:t>реальных </a:t>
            </a:r>
            <a:r>
              <a:rPr lang="ru-RU" dirty="0"/>
              <a:t>или воображаемых  эмоциональных </a:t>
            </a:r>
            <a:r>
              <a:rPr lang="ru-RU" dirty="0" smtClean="0"/>
              <a:t>отношений.</a:t>
            </a:r>
          </a:p>
          <a:p>
            <a:pPr marL="342900" indent="-342900"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ильное </a:t>
            </a:r>
            <a:r>
              <a:rPr lang="ru-RU" dirty="0"/>
              <a:t>и устойчивое, часто возникающее  </a:t>
            </a:r>
            <a:r>
              <a:rPr lang="ru-RU" dirty="0" smtClean="0"/>
              <a:t>автоматически</a:t>
            </a:r>
            <a:r>
              <a:rPr lang="ru-RU" dirty="0"/>
              <a:t> </a:t>
            </a:r>
            <a:r>
              <a:rPr lang="ru-RU" dirty="0" smtClean="0"/>
              <a:t>доверие.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212976"/>
            <a:ext cx="3312368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«Обобщенное доверие» - «доверие, основанное на процессе».</a:t>
            </a:r>
          </a:p>
          <a:p>
            <a:pPr algn="ctr"/>
            <a:r>
              <a:rPr lang="ru-RU" dirty="0"/>
              <a:t>Доверие такого типа необходимо для успешного </a:t>
            </a:r>
            <a:r>
              <a:rPr lang="ru-RU" dirty="0" smtClean="0"/>
              <a:t>сотрудничества.</a:t>
            </a:r>
          </a:p>
          <a:p>
            <a:pPr algn="ctr"/>
            <a:r>
              <a:rPr lang="ru-RU" dirty="0" smtClean="0"/>
              <a:t>Люди </a:t>
            </a:r>
            <a:r>
              <a:rPr lang="ru-RU" dirty="0"/>
              <a:t>становятся уязвимы и зависимы от действий других людей.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736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315200" cy="3539527"/>
          </a:xfrm>
        </p:spPr>
        <p:txBody>
          <a:bodyPr/>
          <a:lstStyle/>
          <a:p>
            <a:r>
              <a:rPr lang="ru-RU" dirty="0"/>
              <a:t>Необъективная и ограниченная информация является причиной, почему люди не могут быть полностью рациональными в своих действиях</a:t>
            </a:r>
            <a:r>
              <a:rPr lang="ru-RU" dirty="0" smtClean="0"/>
              <a:t>.</a:t>
            </a:r>
          </a:p>
          <a:p>
            <a:r>
              <a:rPr lang="ru-RU" dirty="0"/>
              <a:t>Они обладают </a:t>
            </a:r>
            <a:r>
              <a:rPr lang="ru-RU" dirty="0" smtClean="0"/>
              <a:t>«</a:t>
            </a:r>
            <a:r>
              <a:rPr lang="ru-RU" dirty="0"/>
              <a:t>ограниченной рациональностью», что означает у </a:t>
            </a:r>
            <a:r>
              <a:rPr lang="ru-RU" dirty="0" err="1"/>
              <a:t>Г.Саймона</a:t>
            </a:r>
            <a:r>
              <a:rPr lang="ru-RU" dirty="0"/>
              <a:t> «ограниченную когнитивную способность получать,  хранить и обрабатывать </a:t>
            </a:r>
            <a:r>
              <a:rPr lang="ru-RU" dirty="0" smtClean="0"/>
              <a:t>информацию».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30980"/>
            <a:ext cx="302704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383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51720" y="764704"/>
            <a:ext cx="475252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Потенциальная </a:t>
            </a:r>
            <a:r>
              <a:rPr lang="ru-RU" dirty="0"/>
              <a:t>надёжность лица, которому доверяют, зависит </a:t>
            </a:r>
            <a:r>
              <a:rPr lang="ru-RU" dirty="0" smtClean="0"/>
              <a:t>от: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2051720" y="1916832"/>
            <a:ext cx="23762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427984" y="1916832"/>
            <a:ext cx="20882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0" y="2501993"/>
            <a:ext cx="442798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 образа посредников, на которых полагаются при получении </a:t>
            </a:r>
            <a:r>
              <a:rPr lang="ru-RU" dirty="0" smtClean="0"/>
              <a:t>информации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2501994"/>
            <a:ext cx="43204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 надёжности институтов, которые поддерживают лицо, которому </a:t>
            </a:r>
            <a:r>
              <a:rPr lang="ru-RU" dirty="0" smtClean="0"/>
              <a:t>доверяют.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2" y="405299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52990"/>
            <a:ext cx="338437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118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618040" cy="4176504"/>
          </a:xfrm>
        </p:spPr>
        <p:txBody>
          <a:bodyPr/>
          <a:lstStyle/>
          <a:p>
            <a:r>
              <a:rPr lang="ru-RU" dirty="0"/>
              <a:t> Модель доверия, основанная на процессе, актуализируется во взаимодействии с людьми, которых мы не знаем хорошо, и зависит либо от репутации потенциального доверяемого лица, либо от посредника доверия.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795095" cy="320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676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институционального доверия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403244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Доверие к институтам обезличено.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3140968"/>
            <a:ext cx="446449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/>
              <a:t>институционального доверия есть потенциал, чтобы способствовать добровольному уважению по отношению к тем решениям, которые принимаются в рамках </a:t>
            </a:r>
            <a:r>
              <a:rPr lang="ru-RU" dirty="0" smtClean="0"/>
              <a:t>институтов.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13176"/>
            <a:ext cx="403244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Для существования общества как целого доверие к институтам важнее, чем межличностное </a:t>
            </a:r>
            <a:r>
              <a:rPr lang="ru-RU" dirty="0" smtClean="0"/>
              <a:t>доверие.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74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Модель институционального доверия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315200" cy="3539527"/>
          </a:xfrm>
        </p:spPr>
        <p:txBody>
          <a:bodyPr/>
          <a:lstStyle/>
          <a:p>
            <a:r>
              <a:rPr lang="ru-RU" dirty="0" smtClean="0"/>
              <a:t>С. </a:t>
            </a:r>
            <a:r>
              <a:rPr lang="ru-RU" dirty="0" err="1" smtClean="0"/>
              <a:t>Хантингтон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smtClean="0"/>
              <a:t> </a:t>
            </a:r>
            <a:r>
              <a:rPr lang="ru-RU" dirty="0"/>
              <a:t>«Третья волна. Демократизация в конце XX века</a:t>
            </a:r>
            <a:r>
              <a:rPr lang="ru-RU" dirty="0" smtClean="0"/>
              <a:t>»:</a:t>
            </a:r>
          </a:p>
          <a:p>
            <a:r>
              <a:rPr lang="ru-RU" dirty="0" smtClean="0"/>
              <a:t>Основная </a:t>
            </a:r>
            <a:r>
              <a:rPr lang="ru-RU" dirty="0"/>
              <a:t>проблема политической модернизации — это создание прочных и организованных институтов, способных эффективно решать наиболее важные для общества проблемы. </a:t>
            </a:r>
            <a:endParaRPr lang="ru-RU" dirty="0" smtClean="0"/>
          </a:p>
          <a:p>
            <a:r>
              <a:rPr lang="ru-RU" dirty="0" smtClean="0"/>
              <a:t>Отдельные </a:t>
            </a:r>
            <a:r>
              <a:rPr lang="ru-RU" dirty="0"/>
              <a:t>сферы общественной жизни проходят периоды структурных измерений, но прочные институты сохранят его  как единое целое, и в этом важнейшую роль играет институциональное доверие.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80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404664"/>
            <a:ext cx="482453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Доверие – явление настолько объёмное и гибкое, что становилось важной частью </a:t>
            </a:r>
            <a:r>
              <a:rPr lang="ru-RU" dirty="0" err="1"/>
              <a:t>социо</a:t>
            </a:r>
            <a:r>
              <a:rPr lang="ru-RU" dirty="0"/>
              <a:t>-философских и социологических трактовок общества.</a:t>
            </a:r>
          </a:p>
        </p:txBody>
      </p:sp>
      <p:sp>
        <p:nvSpPr>
          <p:cNvPr id="5" name="Овал 4"/>
          <p:cNvSpPr/>
          <p:nvPr/>
        </p:nvSpPr>
        <p:spPr>
          <a:xfrm>
            <a:off x="3491880" y="2348880"/>
            <a:ext cx="540060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Доверие во многих концепциях общества играло роль необходимого общественного </a:t>
            </a:r>
            <a:r>
              <a:rPr lang="ru-RU" dirty="0" smtClean="0"/>
              <a:t>блага и </a:t>
            </a:r>
            <a:r>
              <a:rPr lang="ru-RU" dirty="0"/>
              <a:t>облегчало социальные взаимодействия между самыми разными </a:t>
            </a:r>
            <a:r>
              <a:rPr lang="ru-RU" dirty="0" smtClean="0"/>
              <a:t>единицами общества.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5536" y="4437112"/>
            <a:ext cx="468052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Доверие играло </a:t>
            </a:r>
            <a:r>
              <a:rPr lang="ru-RU" dirty="0"/>
              <a:t>роль своего рода смазки для социальных механизмов</a:t>
            </a:r>
          </a:p>
        </p:txBody>
      </p:sp>
    </p:spTree>
    <p:extLst>
      <p:ext uri="{BB962C8B-B14F-4D97-AF65-F5344CB8AC3E}">
        <p14:creationId xmlns="" xmlns:p14="http://schemas.microsoft.com/office/powerpoint/2010/main" val="32902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9692" y="750640"/>
            <a:ext cx="496855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Доверие…?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1511660" y="1686744"/>
            <a:ext cx="27723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283968" y="1686744"/>
            <a:ext cx="16921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0" y="2348880"/>
            <a:ext cx="3923928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Зависимая переменная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3968" y="2348880"/>
            <a:ext cx="41764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Независимая переменная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4077072"/>
            <a:ext cx="399593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</a:t>
            </a:r>
            <a:r>
              <a:rPr lang="ru-RU" dirty="0" smtClean="0"/>
              <a:t>кцентируют </a:t>
            </a:r>
            <a:r>
              <a:rPr lang="ru-RU" dirty="0"/>
              <a:t>внимание на факторах, которые непосредственно влияют на доверие.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3968" y="4077072"/>
            <a:ext cx="41764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аинтересованы </a:t>
            </a:r>
            <a:r>
              <a:rPr lang="ru-RU" dirty="0"/>
              <a:t>в социальных преимуществах, которые даёт доверие. </a:t>
            </a:r>
          </a:p>
        </p:txBody>
      </p:sp>
      <p:cxnSp>
        <p:nvCxnSpPr>
          <p:cNvPr id="15" name="Прямая со стрелкой 14"/>
          <p:cNvCxnSpPr>
            <a:stCxn id="10" idx="2"/>
          </p:cNvCxnSpPr>
          <p:nvPr/>
        </p:nvCxnSpPr>
        <p:spPr>
          <a:xfrm>
            <a:off x="1961964" y="314096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  <a:endCxn id="13" idx="0"/>
          </p:cNvCxnSpPr>
          <p:nvPr/>
        </p:nvCxnSpPr>
        <p:spPr>
          <a:xfrm>
            <a:off x="6372200" y="314096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281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99592" y="836712"/>
            <a:ext cx="698477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Доверять – значит ожидать, что другая сторона проявит благожелательность,  которая будет поддержана  моральным усилием в виде лояльности, благородства и </a:t>
            </a:r>
            <a:r>
              <a:rPr lang="ru-RU" dirty="0" smtClean="0"/>
              <a:t>честности. </a:t>
            </a:r>
            <a:r>
              <a:rPr lang="ru-RU" dirty="0"/>
              <a:t>(</a:t>
            </a:r>
            <a:r>
              <a:rPr lang="en-US" dirty="0"/>
              <a:t>K</a:t>
            </a:r>
            <a:r>
              <a:rPr lang="ru-RU" dirty="0"/>
              <a:t>. </a:t>
            </a:r>
            <a:r>
              <a:rPr lang="en-US" dirty="0" smtClean="0"/>
              <a:t>Jones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59516" y="3645024"/>
            <a:ext cx="712879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«Доверие исторично, но оно не настолько связано с прошлым, насколько оно полно значения будущего».</a:t>
            </a:r>
          </a:p>
        </p:txBody>
      </p:sp>
    </p:spTree>
    <p:extLst>
      <p:ext uri="{BB962C8B-B14F-4D97-AF65-F5344CB8AC3E}">
        <p14:creationId xmlns="" xmlns:p14="http://schemas.microsoft.com/office/powerpoint/2010/main" val="84153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387208" cy="3683543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 </a:t>
            </a:r>
            <a:r>
              <a:rPr lang="ru-RU" b="1" dirty="0"/>
              <a:t>Доверие – это процесс постоянного ожидания и предвидения надёжности действий со стороны другого человека, основанный на (1) репутации партнёра или иного </a:t>
            </a:r>
            <a:r>
              <a:rPr lang="ru-RU" b="1" dirty="0" err="1"/>
              <a:t>актора</a:t>
            </a:r>
            <a:r>
              <a:rPr lang="ru-RU" b="1" dirty="0"/>
              <a:t>, (2) на оценке текущих обстоятельств социального действия, (3) мнения о действиях партнёра и (4) вере в честность и моральный качества партнёров.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73016"/>
            <a:ext cx="75608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 доверять всегда принимается в настоящем.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797152"/>
            <a:ext cx="75608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</a:t>
            </a:r>
            <a:r>
              <a:rPr lang="ru-RU" dirty="0"/>
              <a:t>Создать социологическую теорию сложного эмерджентного  феномена доверия позволяет именно методология моделировании.  </a:t>
            </a:r>
          </a:p>
        </p:txBody>
      </p:sp>
    </p:spTree>
    <p:extLst>
      <p:ext uri="{BB962C8B-B14F-4D97-AF65-F5344CB8AC3E}">
        <p14:creationId xmlns="" xmlns:p14="http://schemas.microsoft.com/office/powerpoint/2010/main" val="10264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3"/>
            <a:ext cx="7906072" cy="583268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1.  Что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такое </a:t>
            </a:r>
            <a:r>
              <a:rPr lang="ru-RU" sz="2400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Эмерджентность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44767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Образование новых компонентов системы в результате внутрисистемных взаимодействий;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4767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Появление в результате системных взаимодейтсвий компонентов нового качества системы, которое не встречается как свойство ни у одного из компонентов системы;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47675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Образование новых компонентов и свойств системы в результате межсистемных взаимодействий;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47675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Появление новых свойств и компонентов системы в результате множества хаотичных взаимодействий элементов как внутри системы, так и с внесистемными объектами.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19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3"/>
            <a:ext cx="8064896" cy="5472648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2.  Что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 перечисленного относится к принципам синергетики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 системах обнаруживаются эмерджентные новые качества;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Социальные системы стремятся к стабильности;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 изучении социальных систем можно принебречь влиянием внешних факторов;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 социальных системах никогда нельзя выделить множество однозначно одинаковых, взаимодействующих друг с другом элементов.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92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36711"/>
            <a:ext cx="8208912" cy="5472649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3. Что </a:t>
            </a:r>
            <a:r>
              <a:rPr lang="ru-RU" sz="28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лежит в основе социальной солидарности в теории О. Конта</a:t>
            </a:r>
            <a:r>
              <a:rPr lang="ru-RU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Искусство;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Техническое развитие;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Инстинкты;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Разделение труда.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7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79"/>
            <a:ext cx="8208912" cy="5760681"/>
          </a:xfrm>
        </p:spPr>
        <p:txBody>
          <a:bodyPr>
            <a:normAutofit fontScale="92500" lnSpcReduction="10000"/>
          </a:bodyPr>
          <a:lstStyle/>
          <a:p>
            <a:pPr marL="87630" indent="0">
              <a:lnSpc>
                <a:spcPct val="115000"/>
              </a:lnSpc>
              <a:spcAft>
                <a:spcPts val="1000"/>
              </a:spcAft>
              <a:buNone/>
              <a:tabLst>
                <a:tab pos="270510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4.    С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какой целью Э. Дюркгейм создавал абстрактные, искусственные системы и вводил понятие предпонятий в рамках своей теории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marL="87630" indent="0">
              <a:lnSpc>
                <a:spcPct val="115000"/>
              </a:lnSpc>
              <a:spcAft>
                <a:spcPts val="1000"/>
              </a:spcAft>
              <a:buNone/>
              <a:tabLst>
                <a:tab pos="270510" algn="l"/>
              </a:tabLst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Он стремился выделить социологию как самостоятельную науку;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 Он стремился связать свою теорию с психологическими и философскими течениями своего времени;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Целью Э. Дюркгейма было расширить и усовершенствовать экономические модели своего времени;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0215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Его целью было обосновать этические и философские представления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27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620689"/>
            <a:ext cx="7704856" cy="568867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5. Макс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Вебер, изучая взаимодействия между людьми, обращал внимание на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  <a:tabLst>
                <a:tab pos="270510" algn="l"/>
              </a:tabLst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Смысл действий , который один человек пытается передать другому;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Неизменное стремление участников максимизировать получаемую индивидуальную выгоду;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Иерархические связи и различия  социальных статусов участников;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Культурные и этические противоречия участников.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9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9"/>
            <a:ext cx="8352928" cy="6336704"/>
          </a:xfrm>
        </p:spPr>
        <p:txBody>
          <a:bodyPr>
            <a:normAutofit fontScale="92500"/>
          </a:bodyPr>
          <a:lstStyle/>
          <a:p>
            <a:pPr marL="8763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6.  В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чем заключается основное различие между теорией социальных институтов и теорией социальных организаций:</a:t>
            </a: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630555" indent="-27051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1.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Теория социальных институтов направлена на выяснение общих закономерностей функционирования общества, теория социальных организация - акцентирует внимание на особенностях поведения во взаимодействиях между людьми в малых группах;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Теория социальных институтов – направлена на изучение исключительно социальных процессов, теория социальных организаций формируется на стыке социологии, политологии и экономики;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В основе теории социального института – общественная потребность, в основе теории социальной организации –субъективная цель группы людей;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Теория социальных институтов рассматривает функционирование устоявшихся, зачастую государственных обществ,  теория социальных организаций рассматривает функционирование исторически новых социальных общностей.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29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9"/>
            <a:ext cx="8496944" cy="6048712"/>
          </a:xfrm>
        </p:spPr>
        <p:txBody>
          <a:bodyPr/>
          <a:lstStyle/>
          <a:p>
            <a:pPr marL="8763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7. Чем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характеризуется «конкретизированное доверие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»?</a:t>
            </a:r>
          </a:p>
          <a:p>
            <a:pPr marL="8763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1. Данный тип доверия зависит от схожести личностных, культурных и прочих характеристик участников;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 Данный тип доверия не формируется автоматически;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3. Данный тип доверия формируется в рамках определенной ситуации и не распространяется за ее пределы;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4. Такой тип доверия всегда формируется по отношению к конкретному индивиду.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1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7819256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/>
              <a:t>Выдвижение вопроса о научном изучении такого сложного и такого привычного явления общественной жизни как доверие - признак серьёзного изменения в мировоззрении современного общества. 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доверие научное изуч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9135"/>
            <a:ext cx="5426968" cy="3617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061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9"/>
            <a:ext cx="8280920" cy="6048712"/>
          </a:xfrm>
        </p:spPr>
        <p:txBody>
          <a:bodyPr>
            <a:normAutofit/>
          </a:bodyPr>
          <a:lstStyle/>
          <a:p>
            <a:pPr marL="544830" indent="-4572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чем заключается особенность «обобщенного доверия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»?</a:t>
            </a:r>
          </a:p>
          <a:p>
            <a:pPr marL="430530" indent="-342900">
              <a:lnSpc>
                <a:spcPct val="115000"/>
              </a:lnSpc>
              <a:spcAft>
                <a:spcPts val="1000"/>
              </a:spcAft>
              <a:buAutoNum type="arabicPeriod" startAt="8"/>
            </a:pPr>
            <a:endParaRPr lang="ru-RU" sz="16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Такой вид доверия возникает при спонтанном взаимодействии участников, преследующих несвязанные цели;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Действия участников в подавляющем большинстве случаев можно оценить как однозначно рациональные;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Участникам такого типа доверительных отношений требуется заключение договора, утверждение нормы, закрепляющей основные правила и закономерности взаимодействий в каждом конкретном случае;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Участники такого типа доверительных отношений в значительной степени уязвимы и зависимы  друг от друга.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27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2657"/>
            <a:ext cx="8280920" cy="5976704"/>
          </a:xfrm>
        </p:spPr>
        <p:txBody>
          <a:bodyPr>
            <a:normAutofit/>
          </a:bodyPr>
          <a:lstStyle/>
          <a:p>
            <a:pPr marL="544830" indent="-457200">
              <a:lnSpc>
                <a:spcPct val="115000"/>
              </a:lnSpc>
              <a:spcAft>
                <a:spcPts val="1000"/>
              </a:spcAft>
              <a:buAutoNum type="arabicPeriod" startAt="9"/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большей степени институциональное доверие опирается на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544830" indent="-45720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Крепкие межличностные связи участников институциональных взаимоотношений;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Степень осведомлености участников о формальных нормах, регулирующих порядок и форму взаимодействия в рамках институтов;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Прочность связи норм, регулирующих взаимодействие участников института с культурными и традиционными представлениями участников;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Реализацию индивидуальных потребностей участников институциональных отношений.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93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9"/>
            <a:ext cx="8208912" cy="6048712"/>
          </a:xfrm>
        </p:spPr>
        <p:txBody>
          <a:bodyPr>
            <a:normAutofit lnSpcReduction="10000"/>
          </a:bodyPr>
          <a:lstStyle/>
          <a:p>
            <a:pPr marL="8763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10. В 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отношений доверия в общем  справедливо </a:t>
            </a:r>
            <a:r>
              <a:rPr lang="ru-RU" sz="24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утверждать</a:t>
            </a:r>
            <a:r>
              <a:rPr lang="ru-RU" sz="24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, что:</a:t>
            </a:r>
            <a:endParaRPr lang="ru-RU" sz="2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1. Формируя систему ожиданий, участники в первую очередь ориентируются на моральную и этическую стороны возможных действий друг друга.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2. Участники в условиях неопределенности вынуждены формировать систему ожиданий, зачастую не являущуюся рациональной;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3. Участники отношений доверия, стремясь к максимальной рационализации своего выбора, склонны отказываться от рассмотрения предыдущего опыта и репутации, опасаясь дезинформации;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630555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4. Доверие появляется вместе с способностью участников в достаточной мере устранить неопределенность сложившейся ситуации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9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83275009"/>
              </p:ext>
            </p:extLst>
          </p:nvPr>
        </p:nvGraphicFramePr>
        <p:xfrm>
          <a:off x="3923928" y="1124744"/>
          <a:ext cx="1790680" cy="4518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144"/>
                <a:gridCol w="924536"/>
              </a:tblGrid>
              <a:tr h="4107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ключи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0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99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4536504" cy="5328632"/>
          </a:xfrm>
        </p:spPr>
        <p:txBody>
          <a:bodyPr>
            <a:normAutofit/>
          </a:bodyPr>
          <a:lstStyle/>
          <a:p>
            <a:r>
              <a:rPr lang="ru-RU" dirty="0" smtClean="0"/>
              <a:t>Синергетика – название для «теории самоорганизации»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Ввёл Герман </a:t>
            </a:r>
            <a:r>
              <a:rPr lang="ru-RU" dirty="0" err="1" smtClean="0"/>
              <a:t>Хакен</a:t>
            </a:r>
            <a:r>
              <a:rPr lang="ru-RU" dirty="0" smtClean="0"/>
              <a:t>, немецкий учёный, профессор </a:t>
            </a:r>
            <a:r>
              <a:rPr lang="ru-RU" dirty="0" err="1"/>
              <a:t>Штутгартского</a:t>
            </a:r>
            <a:r>
              <a:rPr lang="ru-RU" dirty="0"/>
              <a:t> </a:t>
            </a:r>
            <a:r>
              <a:rPr lang="ru-RU" dirty="0" smtClean="0"/>
              <a:t>университета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Работа: «Тайны </a:t>
            </a:r>
            <a:r>
              <a:rPr lang="ru-RU" dirty="0"/>
              <a:t>природы. Синергетика: учение о взаимодействии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9613"/>
            <a:ext cx="2985120" cy="420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016224" cy="28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56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7762056" cy="2366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Принципы </a:t>
            </a:r>
            <a:r>
              <a:rPr lang="ru-RU" dirty="0"/>
              <a:t>синергетики </a:t>
            </a:r>
            <a:r>
              <a:rPr lang="ru-RU" dirty="0" smtClean="0"/>
              <a:t>объясняют </a:t>
            </a:r>
            <a:r>
              <a:rPr lang="ru-RU" dirty="0"/>
              <a:t>и феномены социальной </a:t>
            </a:r>
            <a:r>
              <a:rPr lang="ru-RU" dirty="0" smtClean="0"/>
              <a:t>реальности…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204864"/>
            <a:ext cx="44644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1. В любом социуме можно выделить множество одинаковых или разнородных частей, которые находятся во взаимодействии друг с другом.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861048"/>
            <a:ext cx="44644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2.  Социальные системы являются нелинейными, то есть факторы, оказывающие воздействие на социальный объект не равноценны, их нельзя складывать.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5716876"/>
            <a:ext cx="460851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3. Социальные системы подвержены внутренним и внешним колебаниям.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2204864"/>
            <a:ext cx="39604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4. Социальные системы нестабильны.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32040" y="3140968"/>
            <a:ext cx="39604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5. Они переживают качественные изменения.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4041068"/>
            <a:ext cx="38884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6. В системах обнаруживаются эмерджентные новые качества, то есть качества ранее отсутствовавшие.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33423" y="5589240"/>
            <a:ext cx="3888432" cy="9197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7. Социальные системы могут быть упорядоченными или хаотичными.  </a:t>
            </a:r>
          </a:p>
        </p:txBody>
      </p:sp>
    </p:spTree>
    <p:extLst>
      <p:ext uri="{BB962C8B-B14F-4D97-AF65-F5344CB8AC3E}">
        <p14:creationId xmlns="" xmlns:p14="http://schemas.microsoft.com/office/powerpoint/2010/main" val="8862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Методология системного анализа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1"/>
            <a:ext cx="8352928" cy="4032489"/>
          </a:xfrm>
        </p:spPr>
        <p:txBody>
          <a:bodyPr/>
          <a:lstStyle/>
          <a:p>
            <a:r>
              <a:rPr lang="ru-RU" dirty="0" smtClean="0"/>
              <a:t>Появилась в </a:t>
            </a:r>
            <a:r>
              <a:rPr lang="en-US" dirty="0" smtClean="0"/>
              <a:t>XX </a:t>
            </a:r>
            <a:r>
              <a:rPr lang="ru-RU" dirty="0" smtClean="0"/>
              <a:t>в.</a:t>
            </a:r>
            <a:r>
              <a:rPr lang="en-US" dirty="0" smtClean="0"/>
              <a:t>;</a:t>
            </a:r>
          </a:p>
          <a:p>
            <a:r>
              <a:rPr lang="ru-RU" dirty="0" smtClean="0"/>
              <a:t>Развивали В</a:t>
            </a:r>
            <a:r>
              <a:rPr lang="ru-RU" dirty="0"/>
              <a:t>. фон </a:t>
            </a:r>
            <a:r>
              <a:rPr lang="ru-RU" dirty="0" err="1"/>
              <a:t>Берталанфи</a:t>
            </a:r>
            <a:r>
              <a:rPr lang="ru-RU" dirty="0"/>
              <a:t>, </a:t>
            </a:r>
            <a:r>
              <a:rPr lang="ru-RU" dirty="0" err="1"/>
              <a:t>Н.Винер</a:t>
            </a:r>
            <a:r>
              <a:rPr lang="ru-RU" dirty="0"/>
              <a:t>, </a:t>
            </a:r>
            <a:r>
              <a:rPr lang="ru-RU" dirty="0" err="1" smtClean="0"/>
              <a:t>И.Р.Пригожин</a:t>
            </a:r>
            <a:r>
              <a:rPr lang="ru-RU" dirty="0" smtClean="0"/>
              <a:t>, </a:t>
            </a:r>
            <a:r>
              <a:rPr lang="ru-RU" dirty="0" err="1" smtClean="0"/>
              <a:t>Т.Парсонс</a:t>
            </a:r>
            <a:r>
              <a:rPr lang="en-US" dirty="0" smtClean="0"/>
              <a:t>;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3212976"/>
            <a:ext cx="568863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Доверие </a:t>
            </a:r>
            <a:r>
              <a:rPr lang="ru-RU" dirty="0"/>
              <a:t>-  эмерджентное качество социальных систем, которые различаются исследователем.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1691680" y="4221088"/>
            <a:ext cx="28443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535996" y="422108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35996" y="4167082"/>
            <a:ext cx="2484276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07504" y="4689140"/>
            <a:ext cx="2880320" cy="1908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Макро-уровень – российское общество, английское, французское, американское.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4689140"/>
            <a:ext cx="2952328" cy="1908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Микро-уровень – доверие между отдельными людьми</a:t>
            </a:r>
            <a:r>
              <a:rPr lang="ru-RU" dirty="0" smtClean="0"/>
              <a:t>, психологический </a:t>
            </a:r>
            <a:r>
              <a:rPr lang="ru-RU" dirty="0"/>
              <a:t>и социально-психологический уровень.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87824" y="4689140"/>
            <a:ext cx="2952328" cy="1908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Мезо-уровень (средний) – уровень  социальных институтов, таких как экономика и политика, образование, </a:t>
            </a:r>
            <a:r>
              <a:rPr lang="ru-RU" dirty="0" smtClean="0"/>
              <a:t>здравоохранение</a:t>
            </a:r>
            <a:r>
              <a:rPr lang="ru-RU" dirty="0"/>
              <a:t> </a:t>
            </a:r>
            <a:r>
              <a:rPr lang="ru-RU" dirty="0" smtClean="0"/>
              <a:t>и т.д..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78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47525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Понятие </a:t>
            </a:r>
            <a:r>
              <a:rPr lang="ru-RU" dirty="0" err="1"/>
              <a:t>эмерджентности</a:t>
            </a:r>
            <a:r>
              <a:rPr lang="ru-RU" dirty="0"/>
              <a:t> является одним из важнейших понятий теории систем.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57606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Система </a:t>
            </a:r>
            <a:r>
              <a:rPr lang="ru-RU" dirty="0" smtClean="0"/>
              <a:t>– </a:t>
            </a:r>
            <a:r>
              <a:rPr lang="ru-RU" dirty="0"/>
              <a:t>это совокупность взаимосвязанных элементов, воспринимающих импульсы извне и действующих как единое целое.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0968"/>
            <a:ext cx="48965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Систему можно рассматривать </a:t>
            </a:r>
            <a:r>
              <a:rPr lang="ru-RU" dirty="0" smtClean="0"/>
              <a:t>и </a:t>
            </a:r>
            <a:r>
              <a:rPr lang="ru-RU" dirty="0"/>
              <a:t>как единство и взаимное дополнение функций, то есть качественно, </a:t>
            </a:r>
            <a:r>
              <a:rPr lang="ru-RU" i="1" dirty="0"/>
              <a:t>как структуру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403244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Объединение элементов системы происходит посредствам взаимной зависимости, общности и обусловленности.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427984" y="4941168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99243" y="4725144"/>
            <a:ext cx="23762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Системные связи.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06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Доверие – эмерджентное качество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861824" cy="315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25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487"/>
            <a:ext cx="4464496" cy="5256624"/>
          </a:xfrm>
        </p:spPr>
        <p:txBody>
          <a:bodyPr/>
          <a:lstStyle/>
          <a:p>
            <a:r>
              <a:rPr lang="ru-RU" dirty="0" err="1" smtClean="0"/>
              <a:t>О.Конт</a:t>
            </a:r>
            <a:r>
              <a:rPr lang="ru-RU" dirty="0" smtClean="0"/>
              <a:t> </a:t>
            </a:r>
            <a:r>
              <a:rPr lang="ru-RU" dirty="0"/>
              <a:t>изучал общество как единство, подобное биологическому  организму, подчёркивая его неделимый, целостный характер и взаимную зависимость его  частей. </a:t>
            </a:r>
          </a:p>
        </p:txBody>
      </p:sp>
      <p:sp>
        <p:nvSpPr>
          <p:cNvPr id="4" name="Овал 3"/>
          <p:cNvSpPr/>
          <p:nvPr/>
        </p:nvSpPr>
        <p:spPr>
          <a:xfrm>
            <a:off x="127542" y="3573016"/>
            <a:ext cx="35283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Солидарность </a:t>
            </a:r>
            <a:r>
              <a:rPr lang="ru-RU" dirty="0"/>
              <a:t>в её пространственной трактовке – </a:t>
            </a:r>
            <a:r>
              <a:rPr lang="ru-RU" i="1" dirty="0"/>
              <a:t>консенсус</a:t>
            </a:r>
            <a:r>
              <a:rPr lang="ru-RU" dirty="0"/>
              <a:t> (согласие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7504" y="5301208"/>
            <a:ext cx="35283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олидарность </a:t>
            </a:r>
            <a:r>
              <a:rPr lang="ru-RU" dirty="0"/>
              <a:t>в её временной  трактовке – </a:t>
            </a:r>
            <a:r>
              <a:rPr lang="ru-RU" i="1" dirty="0"/>
              <a:t>преемственность.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1412736"/>
            <a:ext cx="4248472" cy="5256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Основа солидарности – разделение труда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Солидарность-консенсус  </a:t>
            </a:r>
            <a:r>
              <a:rPr lang="ru-RU" dirty="0"/>
              <a:t>в трактовке </a:t>
            </a:r>
            <a:r>
              <a:rPr lang="ru-RU" dirty="0" err="1"/>
              <a:t>О.Конта</a:t>
            </a:r>
            <a:r>
              <a:rPr lang="ru-RU" dirty="0"/>
              <a:t> очень близка к  определению доверия как качества социальной </a:t>
            </a:r>
            <a:r>
              <a:rPr lang="ru-RU" dirty="0" smtClean="0"/>
              <a:t>жизни.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солидарность по </a:t>
            </a:r>
            <a:r>
              <a:rPr lang="ru-RU" dirty="0" err="1" smtClean="0"/>
              <a:t>О.Конту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2376"/>
            <a:ext cx="2485612" cy="31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22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252</TotalTime>
  <Words>1819</Words>
  <Application>Microsoft Office PowerPoint</Application>
  <PresentationFormat>Экран (4:3)</PresentationFormat>
  <Paragraphs>178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Перспектива</vt:lpstr>
      <vt:lpstr>Социологический взгляд на феномен доверия</vt:lpstr>
      <vt:lpstr>Слайд 2</vt:lpstr>
      <vt:lpstr>Слайд 3</vt:lpstr>
      <vt:lpstr>Слайд 4</vt:lpstr>
      <vt:lpstr>Принципы синергетики объясняют и феномены социальной реальности… </vt:lpstr>
      <vt:lpstr>Методология системного анализа</vt:lpstr>
      <vt:lpstr>Слайд 7</vt:lpstr>
      <vt:lpstr>Доверие – эмерджентное качество</vt:lpstr>
      <vt:lpstr>Социальная солидарность по О.Конту</vt:lpstr>
      <vt:lpstr>Слайд 10</vt:lpstr>
      <vt:lpstr>Слайд 11</vt:lpstr>
      <vt:lpstr>Слайд 12</vt:lpstr>
      <vt:lpstr>Интеракция – самая простая модель взаимодействия</vt:lpstr>
      <vt:lpstr>Межличностное доверие</vt:lpstr>
      <vt:lpstr>Слайд 15</vt:lpstr>
      <vt:lpstr>Слайд 16</vt:lpstr>
      <vt:lpstr>Слайд 17</vt:lpstr>
      <vt:lpstr>Модель институционального доверия</vt:lpstr>
      <vt:lpstr>Модель институционального доверия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Социологический взгляд на феномен доверия</dc:title>
  <dc:creator>Оксана Ожегина</dc:creator>
  <cp:lastModifiedBy>User</cp:lastModifiedBy>
  <cp:revision>32</cp:revision>
  <dcterms:created xsi:type="dcterms:W3CDTF">2017-04-03T19:41:16Z</dcterms:created>
  <dcterms:modified xsi:type="dcterms:W3CDTF">2017-04-15T08:24:01Z</dcterms:modified>
</cp:coreProperties>
</file>